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Lst>
  <p:notesMasterIdLst>
    <p:notesMasterId r:id="rId40"/>
  </p:notesMasterIdLst>
  <p:handoutMasterIdLst>
    <p:handoutMasterId r:id="rId41"/>
  </p:handoutMasterIdLst>
  <p:sldIdLst>
    <p:sldId id="344" r:id="rId2"/>
    <p:sldId id="275" r:id="rId3"/>
    <p:sldId id="278" r:id="rId4"/>
    <p:sldId id="277" r:id="rId5"/>
    <p:sldId id="295" r:id="rId6"/>
    <p:sldId id="318" r:id="rId7"/>
    <p:sldId id="276" r:id="rId8"/>
    <p:sldId id="279" r:id="rId9"/>
    <p:sldId id="321" r:id="rId10"/>
    <p:sldId id="329" r:id="rId11"/>
    <p:sldId id="332" r:id="rId12"/>
    <p:sldId id="338" r:id="rId13"/>
    <p:sldId id="286" r:id="rId14"/>
    <p:sldId id="290" r:id="rId15"/>
    <p:sldId id="343" r:id="rId16"/>
    <p:sldId id="280" r:id="rId17"/>
    <p:sldId id="274" r:id="rId18"/>
    <p:sldId id="291" r:id="rId19"/>
    <p:sldId id="319" r:id="rId20"/>
    <p:sldId id="297" r:id="rId21"/>
    <p:sldId id="330" r:id="rId22"/>
    <p:sldId id="331" r:id="rId23"/>
    <p:sldId id="313" r:id="rId24"/>
    <p:sldId id="298" r:id="rId25"/>
    <p:sldId id="333" r:id="rId26"/>
    <p:sldId id="327" r:id="rId27"/>
    <p:sldId id="339" r:id="rId28"/>
    <p:sldId id="334" r:id="rId29"/>
    <p:sldId id="328" r:id="rId30"/>
    <p:sldId id="296" r:id="rId31"/>
    <p:sldId id="305" r:id="rId32"/>
    <p:sldId id="283" r:id="rId33"/>
    <p:sldId id="284" r:id="rId34"/>
    <p:sldId id="341" r:id="rId35"/>
    <p:sldId id="337" r:id="rId36"/>
    <p:sldId id="285" r:id="rId37"/>
    <p:sldId id="281" r:id="rId38"/>
    <p:sldId id="269" r:id="rId39"/>
  </p:sldIdLst>
  <p:sldSz cx="10287000" cy="6858000" type="35mm"/>
  <p:notesSz cx="6858000" cy="9144000"/>
  <p:embeddedFontLst>
    <p:embeddedFont>
      <p:font typeface="Calibri" panose="020F0502020204030204" pitchFamily="34" charset="0"/>
      <p:regular r:id="rId42"/>
      <p:bold r:id="rId43"/>
      <p:italic r:id="rId44"/>
      <p:boldItalic r:id="rId45"/>
    </p:embeddedFont>
    <p:embeddedFont>
      <p:font typeface="Verdana" panose="020B0604030504040204" pitchFamily="34" charset="0"/>
      <p:regular r:id="rId46"/>
      <p:bold r:id="rId47"/>
      <p:italic r:id="rId48"/>
      <p:boldItalic r:id="rId49"/>
    </p:embeddedFont>
    <p:embeddedFont>
      <p:font typeface="Arial Unicode MS" panose="020B0604020202020204" pitchFamily="34" charset="-128"/>
      <p:regular r:id="rId50"/>
    </p:embeddedFont>
  </p:embeddedFontLst>
  <p:defaultTextStyle>
    <a:defPPr>
      <a:defRPr lang="en-US"/>
    </a:defPPr>
    <a:lvl1pPr algn="l" rtl="0" eaLnBrk="0" fontAlgn="base" hangingPunct="0">
      <a:spcBef>
        <a:spcPct val="0"/>
      </a:spcBef>
      <a:spcAft>
        <a:spcPct val="0"/>
      </a:spcAft>
      <a:defRPr sz="2800" kern="1200">
        <a:solidFill>
          <a:schemeClr val="bg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bg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bg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bg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bg1"/>
        </a:solidFill>
        <a:latin typeface="Verdana" pitchFamily="34" charset="0"/>
        <a:ea typeface="+mn-ea"/>
        <a:cs typeface="+mn-cs"/>
      </a:defRPr>
    </a:lvl5pPr>
    <a:lvl6pPr marL="2286000" algn="l" defTabSz="914400" rtl="0" eaLnBrk="1" latinLnBrk="0" hangingPunct="1">
      <a:defRPr sz="2800" kern="1200">
        <a:solidFill>
          <a:schemeClr val="bg1"/>
        </a:solidFill>
        <a:latin typeface="Verdana" pitchFamily="34" charset="0"/>
        <a:ea typeface="+mn-ea"/>
        <a:cs typeface="+mn-cs"/>
      </a:defRPr>
    </a:lvl6pPr>
    <a:lvl7pPr marL="2743200" algn="l" defTabSz="914400" rtl="0" eaLnBrk="1" latinLnBrk="0" hangingPunct="1">
      <a:defRPr sz="2800" kern="1200">
        <a:solidFill>
          <a:schemeClr val="bg1"/>
        </a:solidFill>
        <a:latin typeface="Verdana" pitchFamily="34" charset="0"/>
        <a:ea typeface="+mn-ea"/>
        <a:cs typeface="+mn-cs"/>
      </a:defRPr>
    </a:lvl7pPr>
    <a:lvl8pPr marL="3200400" algn="l" defTabSz="914400" rtl="0" eaLnBrk="1" latinLnBrk="0" hangingPunct="1">
      <a:defRPr sz="2800" kern="1200">
        <a:solidFill>
          <a:schemeClr val="bg1"/>
        </a:solidFill>
        <a:latin typeface="Verdana" pitchFamily="34" charset="0"/>
        <a:ea typeface="+mn-ea"/>
        <a:cs typeface="+mn-cs"/>
      </a:defRPr>
    </a:lvl8pPr>
    <a:lvl9pPr marL="3657600" algn="l" defTabSz="914400" rtl="0" eaLnBrk="1" latinLnBrk="0" hangingPunct="1">
      <a:defRPr sz="2800" kern="1200">
        <a:solidFill>
          <a:schemeClr val="bg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FFCC00"/>
    <a:srgbClr val="336699"/>
    <a:srgbClr val="FFCC66"/>
    <a:srgbClr val="99CCFF"/>
    <a:srgbClr val="CC99FF"/>
    <a:srgbClr val="FFFFCC"/>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8" autoAdjust="0"/>
    <p:restoredTop sz="81541" autoAdjust="0"/>
  </p:normalViewPr>
  <p:slideViewPr>
    <p:cSldViewPr snapToGrid="0">
      <p:cViewPr varScale="1">
        <p:scale>
          <a:sx n="91" d="100"/>
          <a:sy n="91" d="100"/>
        </p:scale>
        <p:origin x="-1272" y="-108"/>
      </p:cViewPr>
      <p:guideLst>
        <p:guide orient="horz" pos="2160"/>
        <p:guide pos="3264"/>
      </p:guideLst>
    </p:cSldViewPr>
  </p:slideViewPr>
  <p:outlineViewPr>
    <p:cViewPr>
      <p:scale>
        <a:sx n="33" d="100"/>
        <a:sy n="33" d="100"/>
      </p:scale>
      <p:origin x="18" y="10260"/>
    </p:cViewPr>
  </p:outlineViewPr>
  <p:notesTextViewPr>
    <p:cViewPr>
      <p:scale>
        <a:sx n="100" d="100"/>
        <a:sy n="100" d="100"/>
      </p:scale>
      <p:origin x="0" y="0"/>
    </p:cViewPr>
  </p:notesTextViewPr>
  <p:sorterViewPr>
    <p:cViewPr>
      <p:scale>
        <a:sx n="100" d="100"/>
        <a:sy n="100" d="100"/>
      </p:scale>
      <p:origin x="0" y="12864"/>
    </p:cViewPr>
  </p:sorterViewPr>
  <p:notesViewPr>
    <p:cSldViewPr snapToGrid="0">
      <p:cViewPr varScale="1">
        <p:scale>
          <a:sx n="51" d="100"/>
          <a:sy n="51" d="100"/>
        </p:scale>
        <p:origin x="-192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CB098BC-0A24-4C47-9680-8BB0BA8CB3DA}" type="datetimeFigureOut">
              <a:rPr lang="en-US"/>
              <a:pPr>
                <a:defRPr/>
              </a:pPr>
              <a:t>10/27/2015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254CD0D-4003-4008-BF4B-32975B002244}" type="slidenum">
              <a:rPr lang="en-US"/>
              <a:pPr>
                <a:defRPr/>
              </a:pPr>
              <a:t>‹#›</a:t>
            </a:fld>
            <a:endParaRPr lang="en-US"/>
          </a:p>
        </p:txBody>
      </p:sp>
    </p:spTree>
    <p:extLst>
      <p:ext uri="{BB962C8B-B14F-4D97-AF65-F5344CB8AC3E}">
        <p14:creationId xmlns:p14="http://schemas.microsoft.com/office/powerpoint/2010/main" val="30313910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pitchFamily="18" charset="0"/>
              </a:defRPr>
            </a:lvl1pPr>
          </a:lstStyle>
          <a:p>
            <a:pPr>
              <a:defRPr/>
            </a:pPr>
            <a:endParaRPr lang="en-US"/>
          </a:p>
        </p:txBody>
      </p:sp>
      <p:sp>
        <p:nvSpPr>
          <p:cNvPr id="2150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defRPr>
            </a:lvl1pPr>
          </a:lstStyle>
          <a:p>
            <a:pPr>
              <a:defRPr/>
            </a:pPr>
            <a:endParaRPr lang="en-US"/>
          </a:p>
        </p:txBody>
      </p:sp>
      <p:sp>
        <p:nvSpPr>
          <p:cNvPr id="41988" name="Rectangle 4"/>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2151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pitchFamily="18" charset="0"/>
              </a:defRPr>
            </a:lvl1pPr>
          </a:lstStyle>
          <a:p>
            <a:pPr>
              <a:defRPr/>
            </a:pPr>
            <a:endParaRPr lang="en-US"/>
          </a:p>
        </p:txBody>
      </p:sp>
      <p:sp>
        <p:nvSpPr>
          <p:cNvPr id="2151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itchFamily="18" charset="0"/>
              </a:defRPr>
            </a:lvl1pPr>
          </a:lstStyle>
          <a:p>
            <a:pPr>
              <a:defRPr/>
            </a:pPr>
            <a:fld id="{802D2179-0B67-4D57-812F-B27BEBEEB5A3}" type="slidenum">
              <a:rPr lang="en-US"/>
              <a:pPr>
                <a:defRPr/>
              </a:pPr>
              <a:t>‹#›</a:t>
            </a:fld>
            <a:endParaRPr lang="en-US"/>
          </a:p>
        </p:txBody>
      </p:sp>
    </p:spTree>
    <p:extLst>
      <p:ext uri="{BB962C8B-B14F-4D97-AF65-F5344CB8AC3E}">
        <p14:creationId xmlns:p14="http://schemas.microsoft.com/office/powerpoint/2010/main" val="3254640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Verdana" pitchFamily="34" charset="0"/>
        <a:cs typeface="Verdana" pitchFamily="34" charset="0"/>
      </a:defRPr>
    </a:lvl1pPr>
    <a:lvl2pPr marL="457200" algn="l" rtl="0" eaLnBrk="0" fontAlgn="base" hangingPunct="0">
      <a:spcBef>
        <a:spcPct val="30000"/>
      </a:spcBef>
      <a:spcAft>
        <a:spcPct val="0"/>
      </a:spcAft>
      <a:defRPr sz="1200" kern="1200">
        <a:solidFill>
          <a:schemeClr val="tx1"/>
        </a:solidFill>
        <a:latin typeface="Verdana" pitchFamily="34" charset="0"/>
        <a:ea typeface="Verdana" pitchFamily="34" charset="0"/>
        <a:cs typeface="Verdana" pitchFamily="34" charset="0"/>
      </a:defRPr>
    </a:lvl2pPr>
    <a:lvl3pPr marL="914400" algn="l" rtl="0" eaLnBrk="0" fontAlgn="base" hangingPunct="0">
      <a:spcBef>
        <a:spcPct val="30000"/>
      </a:spcBef>
      <a:spcAft>
        <a:spcPct val="0"/>
      </a:spcAft>
      <a:defRPr sz="1200" kern="1200">
        <a:solidFill>
          <a:schemeClr val="tx1"/>
        </a:solidFill>
        <a:latin typeface="Verdana" pitchFamily="34" charset="0"/>
        <a:ea typeface="Verdana" pitchFamily="34" charset="0"/>
        <a:cs typeface="Verdana" pitchFamily="34" charset="0"/>
      </a:defRPr>
    </a:lvl3pPr>
    <a:lvl4pPr marL="1371600" algn="l" rtl="0" eaLnBrk="0" fontAlgn="base" hangingPunct="0">
      <a:spcBef>
        <a:spcPct val="30000"/>
      </a:spcBef>
      <a:spcAft>
        <a:spcPct val="0"/>
      </a:spcAft>
      <a:defRPr sz="1200" kern="1200">
        <a:solidFill>
          <a:schemeClr val="tx1"/>
        </a:solidFill>
        <a:latin typeface="Verdana" pitchFamily="34" charset="0"/>
        <a:ea typeface="Verdana" pitchFamily="34" charset="0"/>
        <a:cs typeface="Verdana" pitchFamily="34" charset="0"/>
      </a:defRPr>
    </a:lvl4pPr>
    <a:lvl5pPr marL="1828800" algn="l" rtl="0" eaLnBrk="0" fontAlgn="base" hangingPunct="0">
      <a:spcBef>
        <a:spcPct val="30000"/>
      </a:spcBef>
      <a:spcAft>
        <a:spcPct val="0"/>
      </a:spcAft>
      <a:defRPr sz="1200" kern="1200">
        <a:solidFill>
          <a:schemeClr val="tx1"/>
        </a:solidFill>
        <a:latin typeface="Verdana" pitchFamily="34" charset="0"/>
        <a:ea typeface="Verdana" pitchFamily="34" charset="0"/>
        <a:cs typeface="Verdana"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9EB346D7-366F-4CF8-AD3A-8B15709C7C80}" type="slidenum">
              <a:rPr lang="en-US" smtClean="0"/>
              <a:pPr/>
              <a:t>1</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a:buFont typeface="Arial" pitchFamily="34" charset="0"/>
              <a:buChar char="•"/>
            </a:pPr>
            <a:endParaRPr lang="en-US" baseline="0" dirty="0" smtClean="0"/>
          </a:p>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C9B8E8A1-B480-4EC1-BC48-7DA208CD2A5D}" type="slidenum">
              <a:rPr lang="en-US" smtClean="0"/>
              <a:pPr/>
              <a:t>10</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a:buFont typeface="Arial" pitchFamily="34" charset="0"/>
              <a:buChar char="•"/>
            </a:pPr>
            <a:r>
              <a:rPr lang="en-US" dirty="0" smtClean="0"/>
              <a:t>Watershed Watch</a:t>
            </a:r>
            <a:r>
              <a:rPr lang="en-US" baseline="0" dirty="0" smtClean="0"/>
              <a:t> empowers you to become an educator and </a:t>
            </a:r>
            <a:r>
              <a:rPr lang="en-US" baseline="0" smtClean="0"/>
              <a:t>take action about </a:t>
            </a:r>
            <a:r>
              <a:rPr lang="en-US" baseline="0" dirty="0" smtClean="0"/>
              <a:t>your stream and watershed</a:t>
            </a:r>
          </a:p>
          <a:p>
            <a:pPr>
              <a:buFont typeface="Arial" pitchFamily="34" charset="0"/>
              <a:buChar char="•"/>
            </a:pPr>
            <a:endParaRPr lang="en-US" baseline="0" dirty="0" smtClean="0"/>
          </a:p>
          <a:p>
            <a:pPr>
              <a:buFont typeface="Arial" pitchFamily="34" charset="0"/>
              <a:buChar char="•"/>
            </a:pPr>
            <a:r>
              <a:rPr lang="en-US" baseline="0" dirty="0" smtClean="0"/>
              <a:t>This can be anything from informing yourself and your family about the safety of your favorite stream to working with local officials and resource management agencies on projects to help improve and protect your watershed</a:t>
            </a:r>
            <a:endParaRPr lang="en-US" dirty="0" smtClean="0"/>
          </a:p>
          <a:p>
            <a:endParaRPr lang="en-US" dirty="0" smtClean="0"/>
          </a:p>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692D3012-11A9-4752-9542-41AD99F4599A}" type="slidenum">
              <a:rPr lang="en-US" smtClean="0"/>
              <a:pPr/>
              <a:t>11</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0" y="4343400"/>
            <a:ext cx="6858000" cy="4800600"/>
          </a:xfrm>
          <a:noFill/>
          <a:ln/>
        </p:spPr>
        <p:txBody>
          <a:bodyPr/>
          <a:lstStyle/>
          <a:p>
            <a:pPr>
              <a:buFont typeface="Arial" pitchFamily="34" charset="0"/>
              <a:buChar char="•"/>
            </a:pPr>
            <a:r>
              <a:rPr lang="en-US" b="1" dirty="0" smtClean="0"/>
              <a:t>Basin-specific slide – presenters please edit as necessary. </a:t>
            </a:r>
          </a:p>
          <a:p>
            <a:pPr>
              <a:buFont typeface="Arial" pitchFamily="34" charset="0"/>
              <a:buChar char="•"/>
            </a:pPr>
            <a:r>
              <a:rPr lang="en-US" dirty="0" smtClean="0"/>
              <a:t>Green, yellow,</a:t>
            </a:r>
            <a:r>
              <a:rPr lang="en-US" baseline="0" dirty="0" smtClean="0"/>
              <a:t> and red streams have been assessed for swimming use. Explain these use support categories:</a:t>
            </a:r>
          </a:p>
          <a:p>
            <a:pPr lvl="1">
              <a:buFont typeface="Arial" pitchFamily="34" charset="0"/>
              <a:buChar char="•"/>
            </a:pPr>
            <a:r>
              <a:rPr lang="en-US" baseline="0" dirty="0" smtClean="0"/>
              <a:t>Green = full support</a:t>
            </a:r>
          </a:p>
          <a:p>
            <a:pPr lvl="1">
              <a:buFont typeface="Arial" pitchFamily="34" charset="0"/>
              <a:buChar char="•"/>
            </a:pPr>
            <a:r>
              <a:rPr lang="en-US" baseline="0" dirty="0" smtClean="0"/>
              <a:t>Yellow = partial support</a:t>
            </a:r>
          </a:p>
          <a:p>
            <a:pPr lvl="1">
              <a:buFont typeface="Arial" pitchFamily="34" charset="0"/>
              <a:buChar char="•"/>
            </a:pPr>
            <a:r>
              <a:rPr lang="en-US" baseline="0" dirty="0" smtClean="0"/>
              <a:t>Red = nonsupport</a:t>
            </a:r>
          </a:p>
          <a:p>
            <a:pPr>
              <a:buFont typeface="Arial" pitchFamily="34" charset="0"/>
              <a:buChar char="•"/>
            </a:pPr>
            <a:r>
              <a:rPr lang="en-US" dirty="0" smtClean="0"/>
              <a:t>Streams that appear blue on map have not been assessed by KDOW. Also,</a:t>
            </a:r>
            <a:r>
              <a:rPr lang="en-US" baseline="0" dirty="0" smtClean="0"/>
              <a:t> stress that the streams on this map are the very large streams in the basin, and that for smaller streams (that don’t appear on the map) we do not have information. </a:t>
            </a:r>
          </a:p>
          <a:p>
            <a:pPr>
              <a:buFont typeface="Arial" pitchFamily="34" charset="0"/>
              <a:buChar char="•"/>
            </a:pPr>
            <a:endParaRPr lang="en-US" baseline="0" dirty="0" smtClean="0"/>
          </a:p>
          <a:p>
            <a:pPr>
              <a:buFont typeface="Arial" pitchFamily="34" charset="0"/>
              <a:buChar char="•"/>
            </a:pPr>
            <a:r>
              <a:rPr lang="en-US" dirty="0" smtClean="0"/>
              <a:t>Watershed Watch is extremely important to fill the gaps in our information and knowledge about the streams resource management</a:t>
            </a:r>
            <a:r>
              <a:rPr lang="en-US" baseline="0" dirty="0" smtClean="0"/>
              <a:t> agencies are unable to assess</a:t>
            </a:r>
          </a:p>
          <a:p>
            <a:endParaRPr lang="en-US" baseline="0" dirty="0" smtClean="0"/>
          </a:p>
          <a:p>
            <a:pPr>
              <a:buFont typeface="Arial" pitchFamily="34" charset="0"/>
              <a:buNone/>
            </a:pPr>
            <a:r>
              <a:rPr lang="en-US" dirty="0" smtClean="0"/>
              <a:t>NOTE: Map</a:t>
            </a:r>
            <a:r>
              <a:rPr lang="en-US" baseline="0" dirty="0" smtClean="0"/>
              <a:t> can be obtained from the KDOW website at:</a:t>
            </a:r>
          </a:p>
          <a:p>
            <a:pPr>
              <a:buFont typeface="Arial" pitchFamily="34" charset="0"/>
              <a:buNone/>
            </a:pPr>
            <a:r>
              <a:rPr lang="en-US" dirty="0" smtClean="0"/>
              <a:t>http://water.ky.gov/waterquality/Pages/IntegratedReport.aspx</a:t>
            </a:r>
          </a:p>
          <a:p>
            <a:pPr>
              <a:buFont typeface="Arial" pitchFamily="34" charset="0"/>
              <a:buNone/>
            </a:pPr>
            <a:r>
              <a:rPr lang="en-US" dirty="0" smtClean="0"/>
              <a:t>Use maps from Volume I of the</a:t>
            </a:r>
            <a:r>
              <a:rPr lang="en-US" baseline="0" dirty="0" smtClean="0"/>
              <a:t> Integrated Report - </a:t>
            </a:r>
            <a:r>
              <a:rPr lang="en-US" dirty="0" smtClean="0"/>
              <a:t>Appendix</a:t>
            </a:r>
            <a:r>
              <a:rPr lang="en-US" baseline="0" dirty="0" smtClean="0"/>
              <a:t> B</a:t>
            </a:r>
            <a:endParaRPr lang="en-US" dirty="0" smtClean="0"/>
          </a:p>
          <a:p>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02860844-A799-418B-8D90-4FC7A73EC2A5}" type="slidenum">
              <a:rPr lang="en-US" smtClean="0"/>
              <a:pPr/>
              <a:t>12</a:t>
            </a:fld>
            <a:endParaRPr lang="en-US" smtClean="0"/>
          </a:p>
        </p:txBody>
      </p:sp>
      <p:sp>
        <p:nvSpPr>
          <p:cNvPr id="53251" name="Rectangle 2050"/>
          <p:cNvSpPr>
            <a:spLocks noGrp="1" noRot="1" noChangeAspect="1" noChangeArrowheads="1" noTextEdit="1"/>
          </p:cNvSpPr>
          <p:nvPr>
            <p:ph type="sldImg"/>
          </p:nvPr>
        </p:nvSpPr>
        <p:spPr>
          <a:xfrm>
            <a:off x="812800" y="381000"/>
            <a:ext cx="5143500" cy="3429000"/>
          </a:xfrm>
          <a:ln/>
        </p:spPr>
      </p:sp>
      <p:sp>
        <p:nvSpPr>
          <p:cNvPr id="53252" name="Rectangle 2051"/>
          <p:cNvSpPr>
            <a:spLocks noGrp="1" noChangeArrowheads="1"/>
          </p:cNvSpPr>
          <p:nvPr>
            <p:ph type="body" idx="1"/>
          </p:nvPr>
        </p:nvSpPr>
        <p:spPr>
          <a:xfrm>
            <a:off x="0" y="4343400"/>
            <a:ext cx="6858000" cy="4114800"/>
          </a:xfrm>
          <a:noFill/>
          <a:ln/>
        </p:spPr>
        <p:txBody>
          <a:bodyPr/>
          <a:lstStyle/>
          <a:p>
            <a:r>
              <a:rPr lang="en-US" sz="1100" dirty="0" smtClean="0"/>
              <a:t>Here is our basic organizational structure. (You may want to identify who these people are in your basin)</a:t>
            </a:r>
          </a:p>
          <a:p>
            <a:pPr>
              <a:buFontTx/>
              <a:buChar char="•"/>
            </a:pPr>
            <a:r>
              <a:rPr lang="en-US" sz="1100" dirty="0" smtClean="0"/>
              <a:t>The most important people on this chart are the “</a:t>
            </a:r>
            <a:r>
              <a:rPr lang="en-US" sz="1100" b="1" u="sng" dirty="0" smtClean="0"/>
              <a:t>Watershed Watch Trained Samplers</a:t>
            </a:r>
            <a:r>
              <a:rPr lang="en-US" sz="1100" dirty="0" smtClean="0"/>
              <a:t>”. You will be one of these folks after this workshop. They perform</a:t>
            </a:r>
            <a:r>
              <a:rPr lang="en-US" sz="1100" baseline="0" dirty="0" smtClean="0"/>
              <a:t> </a:t>
            </a:r>
            <a:r>
              <a:rPr lang="en-US" sz="1100" dirty="0" smtClean="0"/>
              <a:t>the data collection and sampling effort on the ground. </a:t>
            </a:r>
          </a:p>
          <a:p>
            <a:pPr>
              <a:buFontTx/>
              <a:buChar char="•"/>
            </a:pPr>
            <a:endParaRPr lang="en-US" sz="1100" dirty="0" smtClean="0"/>
          </a:p>
          <a:p>
            <a:pPr>
              <a:buFontTx/>
              <a:buChar char="•"/>
            </a:pPr>
            <a:r>
              <a:rPr lang="en-US" sz="1100" b="1" u="sng" dirty="0" smtClean="0"/>
              <a:t>Area coordinators</a:t>
            </a:r>
            <a:r>
              <a:rPr lang="en-US" sz="1100" dirty="0" smtClean="0"/>
              <a:t> (usually at the county level)  help be sure new volunteers are trained, that sampling events run smoothly and that you have the equipment, materials and information you need to do your work</a:t>
            </a:r>
          </a:p>
          <a:p>
            <a:pPr>
              <a:buFontTx/>
              <a:buChar char="•"/>
            </a:pPr>
            <a:endParaRPr lang="en-US" sz="1100" dirty="0" smtClean="0"/>
          </a:p>
          <a:p>
            <a:pPr>
              <a:buFontTx/>
              <a:buChar char="•"/>
            </a:pPr>
            <a:r>
              <a:rPr lang="en-US" sz="1100" dirty="0" smtClean="0"/>
              <a:t>Lab managers </a:t>
            </a:r>
            <a:r>
              <a:rPr lang="en-US" sz="1100" b="1" u="sng" dirty="0" smtClean="0"/>
              <a:t>Sampling Event Coordinators</a:t>
            </a:r>
            <a:r>
              <a:rPr lang="en-US" sz="1100" dirty="0" smtClean="0"/>
              <a:t> plan the details of our unified sampling events</a:t>
            </a:r>
          </a:p>
          <a:p>
            <a:pPr>
              <a:buFontTx/>
              <a:buChar char="•"/>
            </a:pPr>
            <a:endParaRPr lang="en-US" sz="1100" dirty="0" smtClean="0"/>
          </a:p>
          <a:p>
            <a:pPr>
              <a:buFontTx/>
              <a:buChar char="•"/>
            </a:pPr>
            <a:r>
              <a:rPr lang="en-US" sz="1100" dirty="0" smtClean="0"/>
              <a:t>The steering committee has a group of </a:t>
            </a:r>
            <a:r>
              <a:rPr lang="en-US" sz="1100" b="1" u="sng" dirty="0" smtClean="0"/>
              <a:t>science advisors</a:t>
            </a:r>
            <a:r>
              <a:rPr lang="en-US" sz="1100" dirty="0" smtClean="0"/>
              <a:t> who help us with being sure our data collection efforts are scientifically valid and useful.  They also assist with interpreting the data once we get it.</a:t>
            </a:r>
          </a:p>
          <a:p>
            <a:pPr>
              <a:buFontTx/>
              <a:buChar char="•"/>
            </a:pPr>
            <a:endParaRPr lang="en-US" sz="1100" dirty="0" smtClean="0"/>
          </a:p>
          <a:p>
            <a:pPr>
              <a:buFontTx/>
              <a:buChar char="•"/>
            </a:pPr>
            <a:r>
              <a:rPr lang="en-US" sz="1100" dirty="0" smtClean="0"/>
              <a:t>Each basin has a volunteer </a:t>
            </a:r>
            <a:r>
              <a:rPr lang="en-US" sz="1100" b="1" u="sng" dirty="0" smtClean="0"/>
              <a:t>steering committee/board</a:t>
            </a:r>
            <a:r>
              <a:rPr lang="en-US" sz="1100" dirty="0" smtClean="0"/>
              <a:t> that is responsible for organizing the basin for the year, conducting these training workshops, planning the data collection efforts and holding the annual conferences</a:t>
            </a:r>
          </a:p>
          <a:p>
            <a:pPr>
              <a:buFontTx/>
              <a:buChar char="•"/>
            </a:pPr>
            <a:endParaRPr lang="en-US" sz="1100" dirty="0" smtClean="0"/>
          </a:p>
          <a:p>
            <a:pPr>
              <a:buFontTx/>
              <a:buChar char="•"/>
            </a:pPr>
            <a:r>
              <a:rPr lang="en-US" sz="1100" dirty="0" smtClean="0"/>
              <a:t>We have a statewide </a:t>
            </a:r>
            <a:r>
              <a:rPr lang="en-US" sz="1100" b="1" u="sng" dirty="0" smtClean="0"/>
              <a:t>Watershed Watch In Kentucky organization </a:t>
            </a:r>
            <a:r>
              <a:rPr lang="en-US" sz="1100" dirty="0" smtClean="0"/>
              <a:t>composed of representatives from each of our 8 basins. They develop new initiatives, solve problems and help raise funds for the program.</a:t>
            </a:r>
          </a:p>
          <a:p>
            <a:pPr>
              <a:buFontTx/>
              <a:buChar char="•"/>
            </a:pPr>
            <a:endParaRPr lang="en-US" sz="1100"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6DE0C1E1-E1CE-45B7-BE41-1022DC62A75A}" type="slidenum">
              <a:rPr lang="en-US" smtClean="0"/>
              <a:pPr/>
              <a:t>13</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a:buFont typeface="Arial" pitchFamily="34" charset="0"/>
              <a:buChar char="•"/>
            </a:pPr>
            <a:r>
              <a:rPr lang="en-US" dirty="0" smtClean="0"/>
              <a:t>Here is an overview of our basic activities (Don’t launch into detail here, more will come later!)</a:t>
            </a:r>
          </a:p>
          <a:p>
            <a:endParaRPr lang="en-US" dirty="0" smtClean="0"/>
          </a:p>
          <a:p>
            <a:pPr>
              <a:buFont typeface="Arial" pitchFamily="34" charset="0"/>
              <a:buChar char="•"/>
            </a:pPr>
            <a:r>
              <a:rPr lang="en-US" dirty="0" smtClean="0"/>
              <a:t>Stress that the WE is the collective we, including volunteers (especially in context of #3)</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71FB76D1-563F-4BBD-B69A-1868E9480F82}" type="slidenum">
              <a:rPr lang="en-US" smtClean="0"/>
              <a:pPr/>
              <a:t>14</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a:buFont typeface="Arial" pitchFamily="34" charset="0"/>
              <a:buChar char="•"/>
            </a:pPr>
            <a:r>
              <a:rPr lang="en-US" dirty="0" smtClean="0"/>
              <a:t>We have four types of</a:t>
            </a:r>
            <a:r>
              <a:rPr lang="en-US" baseline="0" dirty="0" smtClean="0"/>
              <a:t> assessment, taught in </a:t>
            </a:r>
            <a:r>
              <a:rPr lang="en-US" dirty="0" smtClean="0"/>
              <a:t>two phases for our training workshops. These four assessments,</a:t>
            </a:r>
            <a:r>
              <a:rPr lang="en-US" baseline="0" dirty="0" smtClean="0"/>
              <a:t> when combined, provide the best overall picture of stream health. We strongly encourage you to become trained in all of them.</a:t>
            </a:r>
          </a:p>
          <a:p>
            <a:pPr>
              <a:buFont typeface="Arial" pitchFamily="34" charset="0"/>
              <a:buChar char="•"/>
            </a:pPr>
            <a:endParaRPr lang="en-US" baseline="0" dirty="0" smtClean="0"/>
          </a:p>
          <a:p>
            <a:pPr>
              <a:buFont typeface="Arial" pitchFamily="34" charset="0"/>
              <a:buChar char="•"/>
            </a:pPr>
            <a:r>
              <a:rPr lang="en-US" baseline="0" dirty="0" smtClean="0"/>
              <a:t>Today’s workshop will focus on F</a:t>
            </a:r>
            <a:r>
              <a:rPr lang="en-US" dirty="0" smtClean="0"/>
              <a:t>ield Chemistry Assessment and Grab Sample Collection.</a:t>
            </a:r>
          </a:p>
          <a:p>
            <a:pPr>
              <a:buFont typeface="Arial" pitchFamily="34" charset="0"/>
              <a:buChar char="•"/>
            </a:pPr>
            <a:endParaRPr lang="en-US" dirty="0" smtClean="0"/>
          </a:p>
          <a:p>
            <a:pPr>
              <a:buFont typeface="Arial" pitchFamily="34" charset="0"/>
              <a:buChar char="•"/>
            </a:pPr>
            <a:r>
              <a:rPr lang="en-US" dirty="0" smtClean="0"/>
              <a:t>If you have not already done</a:t>
            </a:r>
            <a:r>
              <a:rPr lang="en-US" baseline="0" dirty="0" smtClean="0"/>
              <a:t> so, please register for a</a:t>
            </a:r>
            <a:r>
              <a:rPr lang="en-US" dirty="0" smtClean="0"/>
              <a:t> biological</a:t>
            </a:r>
            <a:r>
              <a:rPr lang="en-US" baseline="0" dirty="0" smtClean="0"/>
              <a:t> and habitat assessment workshop that complements today’s workshop (more later).</a:t>
            </a:r>
            <a:endParaRPr lang="en-US" dirty="0" smtClean="0"/>
          </a:p>
          <a:p>
            <a:endParaRPr lang="en-US" dirty="0" smtClean="0"/>
          </a:p>
          <a:p>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1B797439-6B2A-47F0-B593-AF7D04478B25}" type="slidenum">
              <a:rPr lang="en-US" smtClean="0"/>
              <a:pPr/>
              <a:t>15</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a:buFont typeface="Arial" pitchFamily="34" charset="0"/>
              <a:buChar char="•"/>
            </a:pPr>
            <a:r>
              <a:rPr lang="en-US" dirty="0" smtClean="0"/>
              <a:t>Our sampling is done using standard professional measurements so that you can communicate with resource management agencies on their level (and on equal footing)  </a:t>
            </a:r>
          </a:p>
          <a:p>
            <a:pPr>
              <a:buFont typeface="Arial" pitchFamily="34" charset="0"/>
              <a:buChar char="•"/>
            </a:pPr>
            <a:endParaRPr lang="en-US" dirty="0" smtClean="0"/>
          </a:p>
          <a:p>
            <a:pPr>
              <a:buFont typeface="Arial" pitchFamily="34" charset="0"/>
              <a:buChar char="•"/>
            </a:pPr>
            <a:r>
              <a:rPr lang="en-US" dirty="0" smtClean="0"/>
              <a:t>So, please have patience with the new terminology involved!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87DD75D-BB58-4487-A140-757F02D00398}" type="slidenum">
              <a:rPr lang="en-US" smtClean="0"/>
              <a:pPr/>
              <a:t>16</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a:buFont typeface="Arial" pitchFamily="34" charset="0"/>
              <a:buChar char="•"/>
            </a:pPr>
            <a:r>
              <a:rPr lang="en-US" dirty="0" smtClean="0"/>
              <a:t>One of the important activities we ask you to do is conduct field chemistry measurements</a:t>
            </a:r>
          </a:p>
          <a:p>
            <a:pPr>
              <a:buFont typeface="Arial" pitchFamily="34" charset="0"/>
              <a:buChar char="•"/>
            </a:pPr>
            <a:endParaRPr lang="en-US"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Field chemistry tests will be covered in today’s workshop</a:t>
            </a:r>
          </a:p>
          <a:p>
            <a:pPr>
              <a:buFont typeface="Arial" pitchFamily="34" charset="0"/>
              <a:buChar char="•"/>
            </a:pPr>
            <a:endParaRPr lang="en-US" dirty="0" smtClean="0"/>
          </a:p>
          <a:p>
            <a:pPr>
              <a:buFont typeface="Arial" pitchFamily="34" charset="0"/>
              <a:buChar char="•"/>
            </a:pPr>
            <a:r>
              <a:rPr lang="en-US" dirty="0" smtClean="0"/>
              <a:t>These measurements can only be done on the stream, (you can’t take these samples back to the lab)  </a:t>
            </a:r>
          </a:p>
          <a:p>
            <a:pPr>
              <a:buFont typeface="Arial" pitchFamily="34" charset="0"/>
              <a:buChar char="•"/>
            </a:pPr>
            <a:endParaRPr lang="en-US" dirty="0" smtClean="0"/>
          </a:p>
          <a:p>
            <a:pPr>
              <a:buFont typeface="Arial" pitchFamily="34" charset="0"/>
              <a:buChar char="•"/>
            </a:pPr>
            <a:r>
              <a:rPr lang="en-US" dirty="0" smtClean="0"/>
              <a:t>We will issue you the equipment to do this and show you how to use the gear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37CAF703-D49A-4044-A101-54B403614AE3}" type="slidenum">
              <a:rPr lang="en-US" smtClean="0"/>
              <a:pPr/>
              <a:t>17</a:t>
            </a:fld>
            <a:endParaRPr lang="en-US" smtClean="0"/>
          </a:p>
        </p:txBody>
      </p:sp>
      <p:sp>
        <p:nvSpPr>
          <p:cNvPr id="57347" name="Rectangle 1026"/>
          <p:cNvSpPr>
            <a:spLocks noGrp="1" noRot="1" noChangeAspect="1" noChangeArrowheads="1" noTextEdit="1"/>
          </p:cNvSpPr>
          <p:nvPr>
            <p:ph type="sldImg"/>
          </p:nvPr>
        </p:nvSpPr>
        <p:spPr>
          <a:ln/>
        </p:spPr>
      </p:sp>
      <p:sp>
        <p:nvSpPr>
          <p:cNvPr id="57348" name="Rectangle 1027"/>
          <p:cNvSpPr>
            <a:spLocks noGrp="1" noChangeArrowheads="1"/>
          </p:cNvSpPr>
          <p:nvPr>
            <p:ph type="body" idx="1"/>
          </p:nvPr>
        </p:nvSpPr>
        <p:spPr>
          <a:noFill/>
          <a:ln/>
        </p:spPr>
        <p:txBody>
          <a:bodyPr/>
          <a:lstStyle/>
          <a:p>
            <a:pPr>
              <a:buFont typeface="Arial" pitchFamily="34" charset="0"/>
              <a:buChar char="•"/>
            </a:pPr>
            <a:r>
              <a:rPr lang="en-US" dirty="0" smtClean="0"/>
              <a:t>Basin-specific slide – presenters please edit as necessary</a:t>
            </a:r>
          </a:p>
          <a:p>
            <a:endParaRPr lang="en-US"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Grab sample collection will be covered in today’s workshop</a:t>
            </a:r>
          </a:p>
          <a:p>
            <a:endParaRPr lang="en-US" dirty="0" smtClean="0"/>
          </a:p>
          <a:p>
            <a:pPr>
              <a:buFont typeface="Arial" pitchFamily="34" charset="0"/>
              <a:buChar char="•"/>
            </a:pPr>
            <a:r>
              <a:rPr lang="en-US" dirty="0" smtClean="0"/>
              <a:t>We do these in the spring, summer and fall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92E3F0E8-C6B1-440F-8E68-66B0DFCB7FED}" type="slidenum">
              <a:rPr lang="en-US" smtClean="0"/>
              <a:pPr/>
              <a:t>18</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a:buFont typeface="Arial" pitchFamily="34" charset="0"/>
              <a:buChar char="•"/>
            </a:pPr>
            <a:r>
              <a:rPr lang="en-US" dirty="0" smtClean="0"/>
              <a:t>Prior to each sampling event, your watershed sampling event coordinator or lab manager will ship you sample containers, essential paperwork and instructions.</a:t>
            </a:r>
          </a:p>
          <a:p>
            <a:pPr>
              <a:buFont typeface="Arial" pitchFamily="34" charset="0"/>
              <a:buChar char="•"/>
            </a:pPr>
            <a:endParaRPr lang="en-US" dirty="0" smtClean="0"/>
          </a:p>
          <a:p>
            <a:pPr>
              <a:buFont typeface="Arial" pitchFamily="34" charset="0"/>
              <a:buChar char="•"/>
            </a:pPr>
            <a:r>
              <a:rPr lang="en-US" dirty="0" smtClean="0"/>
              <a:t>Don’t go into detail here – specifics</a:t>
            </a:r>
            <a:r>
              <a:rPr lang="en-US" baseline="0" dirty="0" smtClean="0"/>
              <a:t> on materials are covered in Grab Sample module</a:t>
            </a: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E958CE10-DC50-4EDE-9B70-EBF25ED825C1}" type="slidenum">
              <a:rPr lang="en-US" smtClean="0"/>
              <a:pPr/>
              <a:t>19</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a:buFont typeface="Arial" pitchFamily="34" charset="0"/>
              <a:buChar char="•"/>
            </a:pPr>
            <a:r>
              <a:rPr lang="en-US" dirty="0" smtClean="0"/>
              <a:t>On a designated day, everyone goes out and collects these samples</a:t>
            </a:r>
          </a:p>
          <a:p>
            <a:pPr>
              <a:buFont typeface="Arial" pitchFamily="34" charset="0"/>
              <a:buChar char="•"/>
            </a:pPr>
            <a:endParaRPr lang="en-US" dirty="0" smtClean="0"/>
          </a:p>
          <a:p>
            <a:pPr>
              <a:buFont typeface="Arial" pitchFamily="34" charset="0"/>
              <a:buChar char="•"/>
            </a:pPr>
            <a:r>
              <a:rPr lang="en-US" dirty="0" smtClean="0"/>
              <a:t>You then have to connect with a runner or drop off center to get your samples to the lab</a:t>
            </a:r>
          </a:p>
          <a:p>
            <a:pPr>
              <a:buFont typeface="Arial" pitchFamily="34" charset="0"/>
              <a:buChar char="•"/>
            </a:pPr>
            <a:endParaRPr lang="en-US" dirty="0" smtClean="0"/>
          </a:p>
          <a:p>
            <a:pPr>
              <a:buFont typeface="Arial" pitchFamily="34" charset="0"/>
              <a:buChar char="•"/>
            </a:pPr>
            <a:r>
              <a:rPr lang="en-US" dirty="0" smtClean="0"/>
              <a:t>Some of these events run under a tight clock since samples have to be delivered to a lab under certain conditions and in a specific time frame</a:t>
            </a:r>
          </a:p>
          <a:p>
            <a:pPr>
              <a:buFont typeface="Arial" pitchFamily="34" charset="0"/>
              <a:buChar char="•"/>
            </a:pPr>
            <a:endParaRPr lang="en-US"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Don’t go into detail here – specifics</a:t>
            </a:r>
            <a:r>
              <a:rPr lang="en-US" baseline="0" dirty="0" smtClean="0"/>
              <a:t> on sample event delivery/logistics are covered in Grab Sample module</a:t>
            </a:r>
            <a:endParaRPr lang="en-US" dirty="0" smtClean="0"/>
          </a:p>
          <a:p>
            <a:pPr>
              <a:buFont typeface="Arial" pitchFamily="34" charset="0"/>
              <a:buChar char="•"/>
            </a:pP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2F2D2E19-AE1A-4632-8E66-2248417D6F39}" type="slidenum">
              <a:rPr lang="en-US" smtClean="0"/>
              <a:pPr/>
              <a:t>2</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xfrm>
            <a:off x="0" y="4343400"/>
            <a:ext cx="6858000" cy="4800600"/>
          </a:xfrm>
          <a:noFill/>
          <a:ln/>
        </p:spPr>
        <p:txBody>
          <a:bodyPr/>
          <a:lstStyle/>
          <a:p>
            <a:r>
              <a:rPr lang="en-US" dirty="0" smtClean="0"/>
              <a:t>We would like to tell you about the Watershed Watch Program and how we operate.</a:t>
            </a:r>
          </a:p>
          <a:p>
            <a:endParaRPr lang="en-US" dirty="0" smtClean="0"/>
          </a:p>
          <a:p>
            <a:pPr>
              <a:buFont typeface="Arial" pitchFamily="34" charset="0"/>
              <a:buChar char="•"/>
            </a:pPr>
            <a:r>
              <a:rPr lang="en-US" dirty="0" smtClean="0"/>
              <a:t>The Watershed</a:t>
            </a:r>
            <a:r>
              <a:rPr lang="en-US" baseline="0" dirty="0" smtClean="0"/>
              <a:t> Watch groups in Kentucky are all nonprofit organizations</a:t>
            </a:r>
            <a:endParaRPr lang="en-US" dirty="0" smtClean="0"/>
          </a:p>
          <a:p>
            <a:pPr>
              <a:buFontTx/>
              <a:buChar char="•"/>
            </a:pPr>
            <a:r>
              <a:rPr lang="en-US" dirty="0" smtClean="0"/>
              <a:t>The goal of Watershed Watch is to provide volunteers with the training and equipment necessary to determine the status of streams in their communities, so they can take action locally to protect or restore them</a:t>
            </a:r>
          </a:p>
          <a:p>
            <a:pPr>
              <a:buFontTx/>
              <a:buChar char="•"/>
            </a:pPr>
            <a:r>
              <a:rPr lang="en-US" dirty="0" smtClean="0"/>
              <a:t>Why should this be important to us?  We all use our streams or groundwater as a clean source of drinking water. The dirtier that water is, the more of our tax dollars must be spent on cleaning it for our use. In addition, many of us rely on our streams for recreation, food production (irrigation for plants and drinking water for livestock), and industry.  Streams also provide support for wildlife and are a vital part of a healthy environment.</a:t>
            </a:r>
          </a:p>
          <a:p>
            <a:pPr>
              <a:buFontTx/>
              <a:buChar char="•"/>
            </a:pPr>
            <a:r>
              <a:rPr lang="en-US" dirty="0" smtClean="0"/>
              <a:t>Watershed Watch data are also used by local watershed planning groups, to provide information (when available) to citizens when there are complaints to the Division of Water regarding a specific stream, for DOW TMDL studies (when collected in coordination with DOW and using an approved quality assurance plan), and for assisting with targeting DOW professional monitoring  activities</a:t>
            </a:r>
          </a:p>
          <a:p>
            <a:pPr>
              <a:buFontTx/>
              <a:buChar char="•"/>
            </a:pPr>
            <a:r>
              <a:rPr lang="en-US" dirty="0" smtClean="0"/>
              <a:t>The continued and expanded use of Watershed Watch data depends upon the training of volunteers in approved sampling procedures and the conscientious use of those procedures by each volunteer to ensure consistent, high quality sampling results across the state</a:t>
            </a:r>
          </a:p>
          <a:p>
            <a:r>
              <a:rPr lang="en-US" dirty="0" smtClean="0"/>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FE37A1B-F545-488B-8FFD-C32E12E0A6D3}" type="slidenum">
              <a:rPr lang="en-US" smtClean="0"/>
              <a:pPr/>
              <a:t>20</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a:buFont typeface="Arial" pitchFamily="34" charset="0"/>
              <a:buChar char="•"/>
            </a:pPr>
            <a:r>
              <a:rPr lang="en-US" dirty="0" smtClean="0"/>
              <a:t>The samples are taken to professional laboratories for analysis</a:t>
            </a:r>
          </a:p>
          <a:p>
            <a:endParaRPr lang="en-US" dirty="0" smtClean="0"/>
          </a:p>
          <a:p>
            <a:pPr>
              <a:buFont typeface="Arial" pitchFamily="34" charset="0"/>
              <a:buChar char="•"/>
            </a:pPr>
            <a:r>
              <a:rPr lang="en-US" dirty="0" smtClean="0"/>
              <a:t>We use labs that are on the State’s certified lab list, or that the resource management agencies use for their own analysis. This is expensive, but are</a:t>
            </a:r>
            <a:r>
              <a:rPr lang="en-US" baseline="0" dirty="0" smtClean="0"/>
              <a:t> required to meet our program’s high standards for data quality.</a:t>
            </a:r>
          </a:p>
          <a:p>
            <a:pPr>
              <a:buFont typeface="Arial" pitchFamily="34" charset="0"/>
              <a:buChar char="•"/>
            </a:pPr>
            <a:endParaRPr lang="en-US" baseline="0" dirty="0" smtClean="0"/>
          </a:p>
          <a:p>
            <a:pPr>
              <a:buFont typeface="Arial" pitchFamily="34" charset="0"/>
              <a:buChar char="•"/>
            </a:pPr>
            <a:r>
              <a:rPr lang="en-US" baseline="0" dirty="0" smtClean="0"/>
              <a:t>Do not go into detail here – Grab Sample module explains sample analysis</a:t>
            </a: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a:buFont typeface="Arial" pitchFamily="34" charset="0"/>
              <a:buChar char="•"/>
            </a:pPr>
            <a:r>
              <a:rPr lang="en-US" dirty="0" smtClean="0"/>
              <a:t>Briefly describe the Biological and Habitat Assessment program</a:t>
            </a:r>
            <a:r>
              <a:rPr lang="en-US" baseline="0" dirty="0" smtClean="0"/>
              <a:t> (Phase 2)</a:t>
            </a:r>
          </a:p>
          <a:p>
            <a:pPr>
              <a:buFont typeface="Arial" pitchFamily="34" charset="0"/>
              <a:buChar char="•"/>
            </a:pPr>
            <a:endParaRPr lang="en-US" baseline="0" dirty="0" smtClean="0"/>
          </a:p>
          <a:p>
            <a:pPr>
              <a:buFont typeface="Arial" pitchFamily="34" charset="0"/>
              <a:buChar char="•"/>
            </a:pPr>
            <a:r>
              <a:rPr lang="en-US" baseline="0" dirty="0" smtClean="0"/>
              <a:t>Use this as an opportunity to invite volunteers to participate in this program and explain the value of pairing Phase 1 information with Phase 2 information to more fully describe/explain their stream site/watershed</a:t>
            </a:r>
          </a:p>
          <a:p>
            <a:pPr>
              <a:buFont typeface="Arial" pitchFamily="34" charset="0"/>
              <a:buChar char="•"/>
            </a:pPr>
            <a:endParaRPr lang="en-US" baseline="0" dirty="0" smtClean="0"/>
          </a:p>
          <a:p>
            <a:pPr>
              <a:buFont typeface="Arial" pitchFamily="34" charset="0"/>
              <a:buChar char="•"/>
            </a:pPr>
            <a:r>
              <a:rPr lang="en-US" baseline="0" dirty="0" smtClean="0"/>
              <a:t>Note that Phase 1 training is a prerequisite to Phase 2</a:t>
            </a: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EF46F660-7295-411D-9F9A-5891DC6E8BC5}" type="slidenum">
              <a:rPr lang="en-US" smtClean="0"/>
              <a:pPr/>
              <a:t>22</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0" y="4343400"/>
            <a:ext cx="6858000" cy="4114800"/>
          </a:xfrm>
          <a:noFill/>
          <a:ln/>
        </p:spPr>
        <p:txBody>
          <a:bodyPr/>
          <a:lstStyle/>
          <a:p>
            <a:pPr defTabSz="863600">
              <a:buFont typeface="Arial" pitchFamily="34" charset="0"/>
              <a:buChar char="•"/>
            </a:pPr>
            <a:r>
              <a:rPr lang="en-US" dirty="0" smtClean="0"/>
              <a:t>Streams are the epitome of dynamic systems, as they are constantly changing </a:t>
            </a:r>
          </a:p>
          <a:p>
            <a:pPr defTabSz="863600">
              <a:buFont typeface="Arial" pitchFamily="34" charset="0"/>
              <a:buNone/>
            </a:pPr>
            <a:endParaRPr lang="en-US" dirty="0" smtClean="0"/>
          </a:p>
          <a:p>
            <a:pPr defTabSz="863600">
              <a:buFont typeface="Arial" pitchFamily="34" charset="0"/>
              <a:buChar char="•"/>
            </a:pPr>
            <a:r>
              <a:rPr lang="en-US" dirty="0" smtClean="0"/>
              <a:t>A grab sample and/or field chemistry assessment provide a relative view of the overall quality of a stream at any given moment. The section of stream that is polluted today may be flushed clean next week. A sample collected a</a:t>
            </a:r>
            <a:r>
              <a:rPr lang="en-US" baseline="0" dirty="0" smtClean="0"/>
              <a:t> week after a spill, for example, may not </a:t>
            </a:r>
            <a:r>
              <a:rPr lang="en-US" dirty="0" smtClean="0"/>
              <a:t>indicate that the pollution had occurred. A sample</a:t>
            </a:r>
            <a:r>
              <a:rPr lang="en-US" baseline="0" dirty="0" smtClean="0"/>
              <a:t> taken while pollution  is occurring could determine any specific pollutants.</a:t>
            </a:r>
            <a:endParaRPr lang="en-US" dirty="0" smtClean="0"/>
          </a:p>
          <a:p>
            <a:pPr defTabSz="863600">
              <a:buFont typeface="Arial" pitchFamily="34" charset="0"/>
              <a:buChar char="•"/>
            </a:pPr>
            <a:endParaRPr lang="en-US" dirty="0" smtClean="0"/>
          </a:p>
          <a:p>
            <a:pPr defTabSz="863600">
              <a:buFont typeface="Arial" pitchFamily="34" charset="0"/>
              <a:buChar char="•"/>
            </a:pPr>
            <a:r>
              <a:rPr lang="en-US" dirty="0" smtClean="0"/>
              <a:t>The effects of pollution, however, may be dramatic, and are reflected in changes in the variety and abundance of macroinvertebrate populations and/or</a:t>
            </a:r>
            <a:r>
              <a:rPr lang="en-US" baseline="0" dirty="0" smtClean="0"/>
              <a:t> changing habitat conditions</a:t>
            </a:r>
            <a:r>
              <a:rPr lang="en-US" dirty="0" smtClean="0"/>
              <a:t>. Biological/habitat assessments provide a relative view of the overall quality over time in the stream. It would not tell you what</a:t>
            </a:r>
            <a:r>
              <a:rPr lang="en-US" baseline="0" dirty="0" smtClean="0"/>
              <a:t> type of pollution had occurred, but is a collective indicator</a:t>
            </a:r>
            <a:r>
              <a:rPr lang="en-US" dirty="0" smtClean="0"/>
              <a:t> of pollution.</a:t>
            </a:r>
          </a:p>
          <a:p>
            <a:pPr defTabSz="863600">
              <a:buFont typeface="Arial" pitchFamily="34" charset="0"/>
              <a:buChar char="•"/>
            </a:pPr>
            <a:endParaRPr lang="en-US" dirty="0" smtClean="0"/>
          </a:p>
          <a:p>
            <a:pPr defTabSz="863600">
              <a:buFont typeface="Arial" pitchFamily="34" charset="0"/>
              <a:buChar char="•"/>
            </a:pPr>
            <a:r>
              <a:rPr lang="en-US" dirty="0" smtClean="0"/>
              <a:t>Stress the value of pairing grab</a:t>
            </a:r>
            <a:r>
              <a:rPr lang="en-US" baseline="0" dirty="0" smtClean="0"/>
              <a:t> sample/field chemistry with the biological/habitat assessments</a:t>
            </a:r>
            <a:endParaRPr lang="en-US" dirty="0" smtClean="0"/>
          </a:p>
          <a:p>
            <a:pPr defTabSz="863600"/>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a:buFont typeface="Arial" pitchFamily="34" charset="0"/>
              <a:buChar char="•"/>
            </a:pPr>
            <a:r>
              <a:rPr lang="en-US" dirty="0" smtClean="0"/>
              <a:t>Explain</a:t>
            </a:r>
            <a:r>
              <a:rPr lang="en-US" baseline="0" dirty="0" smtClean="0"/>
              <a:t> the process of data flow after sample is dropped off at laboratory for analysis</a:t>
            </a:r>
            <a:endParaRPr lang="en-US" dirty="0" smtClean="0"/>
          </a:p>
          <a:p>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2D6CF303-864C-44AB-A7F0-5757E367DF66}" type="slidenum">
              <a:rPr lang="en-US" smtClean="0"/>
              <a:pPr/>
              <a:t>24</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0" y="4343400"/>
            <a:ext cx="6858000" cy="4800600"/>
          </a:xfrm>
          <a:noFill/>
          <a:ln/>
        </p:spPr>
        <p:txBody>
          <a:bodyPr/>
          <a:lstStyle/>
          <a:p>
            <a:pPr>
              <a:buFont typeface="Arial" pitchFamily="34" charset="0"/>
              <a:buChar char="•"/>
            </a:pPr>
            <a:r>
              <a:rPr lang="en-US" sz="1100" dirty="0" smtClean="0"/>
              <a:t>The first step of citizen action was you</a:t>
            </a:r>
            <a:r>
              <a:rPr lang="en-US" sz="1100" baseline="0" dirty="0" smtClean="0"/>
              <a:t> becoming involved as a volunteer for Watershed Watch. An important next step in this program is using the information you have collected to take action in your watershed.</a:t>
            </a:r>
            <a:endParaRPr lang="en-US" sz="1100" dirty="0" smtClean="0"/>
          </a:p>
          <a:p>
            <a:pPr>
              <a:buFont typeface="Arial" pitchFamily="34" charset="0"/>
              <a:buChar char="•"/>
            </a:pPr>
            <a:r>
              <a:rPr lang="en-US" sz="1100" dirty="0" smtClean="0"/>
              <a:t>If your monitoring indicates a potential problem, then you can ask the Basin Steering Committee/Board and its science advisors for help. They will work with you to follow up in your watershed.</a:t>
            </a:r>
          </a:p>
          <a:p>
            <a:pPr>
              <a:buFont typeface="Arial" pitchFamily="34" charset="0"/>
              <a:buChar char="•"/>
            </a:pPr>
            <a:r>
              <a:rPr lang="en-US" sz="1100" dirty="0" smtClean="0"/>
              <a:t>These are just a few of the many types of action you can take</a:t>
            </a:r>
            <a:r>
              <a:rPr lang="en-US" sz="1100" baseline="0" dirty="0" smtClean="0"/>
              <a:t> in your watershed:</a:t>
            </a: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100" dirty="0" smtClean="0"/>
              <a:t>Develop a plan of action based on your findings – you</a:t>
            </a:r>
            <a:r>
              <a:rPr lang="en-US" sz="1100" baseline="0" dirty="0" smtClean="0"/>
              <a:t> determine </a:t>
            </a:r>
            <a:r>
              <a:rPr lang="en-US" sz="1100" dirty="0" smtClean="0"/>
              <a:t>the extent and complexity</a:t>
            </a:r>
            <a:r>
              <a:rPr lang="en-US" sz="1100" baseline="0" dirty="0" smtClean="0"/>
              <a:t> </a:t>
            </a:r>
            <a:r>
              <a:rPr lang="en-US" sz="1100" dirty="0" smtClean="0"/>
              <a:t>of this plan,</a:t>
            </a:r>
            <a:r>
              <a:rPr lang="en-US" sz="1100" baseline="0" dirty="0" smtClean="0"/>
              <a:t> based on your perceived needs in the watershed, and it can be completed with or without the assistance of your board/steering committee; or </a:t>
            </a:r>
            <a:r>
              <a:rPr lang="en-US" sz="1100" dirty="0" smtClean="0"/>
              <a:t>write a “Citizen Action Plan” (CAP) – the CAP formalizes specific steps that you and others can take to address your concerns</a:t>
            </a:r>
            <a:r>
              <a:rPr lang="en-US" sz="1100" baseline="0" dirty="0" smtClean="0"/>
              <a:t> about the watershed</a:t>
            </a:r>
            <a:endParaRPr lang="en-US" sz="1100" dirty="0" smtClean="0"/>
          </a:p>
          <a:p>
            <a:pPr lvl="1">
              <a:buFont typeface="Arial" pitchFamily="34" charset="0"/>
              <a:buChar char="•"/>
            </a:pPr>
            <a:r>
              <a:rPr lang="en-US" sz="1100" dirty="0" smtClean="0"/>
              <a:t>Conduct</a:t>
            </a:r>
            <a:r>
              <a:rPr lang="en-US" sz="1100" baseline="0" dirty="0" smtClean="0"/>
              <a:t> more detailed sampling (Focus Study) – take </a:t>
            </a:r>
            <a:r>
              <a:rPr lang="en-US" sz="1100" dirty="0" smtClean="0"/>
              <a:t>samples on a more frequent basis in additional locations in your watershed. If you are interested, talk with your Basin Steering Committee/Board.</a:t>
            </a:r>
          </a:p>
          <a:p>
            <a:pPr lvl="1">
              <a:buFont typeface="Arial" pitchFamily="34" charset="0"/>
              <a:buChar char="•"/>
            </a:pPr>
            <a:r>
              <a:rPr lang="en-US" sz="1100" dirty="0" smtClean="0"/>
              <a:t>Inform local officials and/or</a:t>
            </a:r>
            <a:r>
              <a:rPr lang="en-US" sz="1100" baseline="0" dirty="0" smtClean="0"/>
              <a:t> community – this can range from talking with your neighbors to writing a newspaper article to presenting your information at a city council/fiscal court meeting</a:t>
            </a:r>
          </a:p>
          <a:p>
            <a:pPr lvl="1">
              <a:buFont typeface="Arial" pitchFamily="34" charset="0"/>
              <a:buChar char="•"/>
            </a:pPr>
            <a:r>
              <a:rPr lang="en-US" sz="1100" baseline="0" dirty="0" smtClean="0"/>
              <a:t>Form a watershed group – sometimes working with people that share your concerns can improve your effectiveness</a:t>
            </a:r>
            <a:endParaRPr lang="en-US" sz="1100" dirty="0" smtClean="0"/>
          </a:p>
          <a:p>
            <a:pPr>
              <a:buFont typeface="Arial" pitchFamily="34" charset="0"/>
              <a:buChar char="•"/>
            </a:pPr>
            <a:r>
              <a:rPr lang="en-US" sz="1100" dirty="0" smtClean="0"/>
              <a:t>Keep in mind that most problems</a:t>
            </a:r>
            <a:r>
              <a:rPr lang="en-US" sz="1100" baseline="0" dirty="0" smtClean="0"/>
              <a:t> in your watershed have developed over long periods of time, and fixing them may also take a long time</a:t>
            </a:r>
            <a:endParaRPr lang="en-US" sz="1100" dirty="0" smtClean="0"/>
          </a:p>
          <a:p>
            <a:pPr>
              <a:buFont typeface="Arial" pitchFamily="34" charset="0"/>
              <a:buChar char="•"/>
            </a:pPr>
            <a:r>
              <a:rPr lang="en-US" sz="1100" dirty="0" smtClean="0"/>
              <a:t>You are welcome to attend or join the steering committee/board meetings at any time!</a:t>
            </a:r>
          </a:p>
          <a:p>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pPr>
              <a:buFont typeface="Arial" pitchFamily="34" charset="0"/>
              <a:buChar char="•"/>
            </a:pPr>
            <a:r>
              <a:rPr lang="en-US" dirty="0" smtClean="0"/>
              <a:t>Describe how volunteers can/should use their information</a:t>
            </a:r>
          </a:p>
          <a:p>
            <a:pPr>
              <a:buFont typeface="Arial" pitchFamily="34" charset="0"/>
              <a:buChar char="•"/>
            </a:pPr>
            <a:endParaRPr lang="en-US" dirty="0" smtClean="0"/>
          </a:p>
          <a:p>
            <a:pPr>
              <a:buFont typeface="Arial" pitchFamily="34" charset="0"/>
              <a:buChar char="•"/>
            </a:pPr>
            <a:r>
              <a:rPr lang="en-US" dirty="0" smtClean="0"/>
              <a:t>This ranges from “personal decision making” at the top of the list – to </a:t>
            </a:r>
            <a:r>
              <a:rPr lang="en-US" baseline="0" dirty="0" smtClean="0"/>
              <a:t>assessment, enforcement, and research purposes as you move down the list</a:t>
            </a:r>
          </a:p>
          <a:p>
            <a:pPr>
              <a:buFont typeface="Arial" pitchFamily="34" charset="0"/>
              <a:buChar char="•"/>
            </a:pPr>
            <a:endParaRPr lang="en-US" baseline="0" dirty="0" smtClean="0"/>
          </a:p>
          <a:p>
            <a:pPr>
              <a:buFont typeface="Arial" pitchFamily="34" charset="0"/>
              <a:buChar char="•"/>
            </a:pPr>
            <a:r>
              <a:rPr lang="en-US" baseline="0" dirty="0" smtClean="0"/>
              <a:t>Explain that as you move through this list from top to bottom, the level of standards that are maintained (quality control) in the sample methods and analysis</a:t>
            </a:r>
            <a:endParaRPr lang="en-US" dirty="0" smtClean="0"/>
          </a:p>
        </p:txBody>
      </p:sp>
      <p:sp>
        <p:nvSpPr>
          <p:cNvPr id="65540" name="Slide Number Placeholder 3"/>
          <p:cNvSpPr>
            <a:spLocks noGrp="1"/>
          </p:cNvSpPr>
          <p:nvPr>
            <p:ph type="sldNum" sz="quarter" idx="5"/>
          </p:nvPr>
        </p:nvSpPr>
        <p:spPr>
          <a:noFill/>
        </p:spPr>
        <p:txBody>
          <a:bodyPr/>
          <a:lstStyle/>
          <a:p>
            <a:fld id="{9A02D02D-515C-4BFD-9474-40960CC5838B}"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EDFB81E4-0C0C-434B-9A86-623CBBCFCFA3}" type="slidenum">
              <a:rPr lang="en-US" smtClean="0"/>
              <a:pPr/>
              <a:t>26</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a:buFont typeface="Arial" pitchFamily="34" charset="0"/>
              <a:buChar char="•"/>
            </a:pPr>
            <a:r>
              <a:rPr lang="en-US" dirty="0" smtClean="0"/>
              <a:t>We have documented the procedures we use across</a:t>
            </a:r>
            <a:r>
              <a:rPr lang="en-US" baseline="0" dirty="0" smtClean="0"/>
              <a:t> the state </a:t>
            </a:r>
            <a:r>
              <a:rPr lang="en-US" dirty="0" smtClean="0"/>
              <a:t>for sample collection in the “Standard Operating Procedures” or SOP  </a:t>
            </a:r>
          </a:p>
          <a:p>
            <a:pPr>
              <a:buFont typeface="Arial" pitchFamily="34" charset="0"/>
              <a:buChar char="•"/>
            </a:pPr>
            <a:endParaRPr lang="en-US" dirty="0" smtClean="0"/>
          </a:p>
          <a:p>
            <a:pPr>
              <a:buFont typeface="Arial" pitchFamily="34" charset="0"/>
              <a:buChar char="•"/>
            </a:pPr>
            <a:r>
              <a:rPr lang="en-US" dirty="0" smtClean="0"/>
              <a:t>You will be given a copy of this document on CD</a:t>
            </a:r>
          </a:p>
          <a:p>
            <a:pPr>
              <a:buFont typeface="Arial" pitchFamily="34" charset="0"/>
              <a:buChar char="•"/>
            </a:pPr>
            <a:endParaRPr lang="en-US" dirty="0" smtClean="0"/>
          </a:p>
          <a:p>
            <a:pPr>
              <a:buFont typeface="Arial" pitchFamily="34" charset="0"/>
              <a:buChar char="•"/>
            </a:pPr>
            <a:r>
              <a:rPr lang="en-US" dirty="0" smtClean="0"/>
              <a:t>Use your flip</a:t>
            </a:r>
            <a:r>
              <a:rPr lang="en-US" baseline="0" dirty="0" smtClean="0"/>
              <a:t> cards as reminders at the stream!</a:t>
            </a:r>
            <a:endParaRPr lang="en-US" dirty="0" smtClean="0"/>
          </a:p>
          <a:p>
            <a:pPr>
              <a:buFont typeface="Arial" pitchFamily="34" charset="0"/>
              <a:buChar char="•"/>
            </a:pPr>
            <a:endParaRPr lang="en-US" dirty="0" smtClean="0"/>
          </a:p>
          <a:p>
            <a:pPr>
              <a:buFont typeface="Arial" pitchFamily="34" charset="0"/>
              <a:buChar char="•"/>
            </a:pPr>
            <a:r>
              <a:rPr lang="en-US" dirty="0" smtClean="0"/>
              <a:t>These procedures are the same</a:t>
            </a:r>
            <a:r>
              <a:rPr lang="en-US" baseline="0" dirty="0" smtClean="0"/>
              <a:t> for everyone across the state, which assures good quality data and allows equal comparison across the state. Emphasize that the reason they are called </a:t>
            </a:r>
            <a:r>
              <a:rPr lang="en-US" b="1" baseline="0" dirty="0" smtClean="0"/>
              <a:t>Standard</a:t>
            </a:r>
            <a:r>
              <a:rPr lang="en-US" baseline="0" dirty="0" smtClean="0"/>
              <a:t> Operating Procedures is because </a:t>
            </a:r>
            <a:r>
              <a:rPr lang="en-US" b="1" baseline="0" dirty="0" smtClean="0"/>
              <a:t>everyone</a:t>
            </a:r>
            <a:r>
              <a:rPr lang="en-US" baseline="0" dirty="0" smtClean="0"/>
              <a:t> uses the </a:t>
            </a:r>
            <a:r>
              <a:rPr lang="en-US" b="1" baseline="0" dirty="0" smtClean="0"/>
              <a:t>same</a:t>
            </a:r>
            <a:r>
              <a:rPr lang="en-US" baseline="0" dirty="0" smtClean="0"/>
              <a:t> procedures. </a:t>
            </a:r>
          </a:p>
          <a:p>
            <a:pPr>
              <a:buFont typeface="Arial" pitchFamily="34" charset="0"/>
              <a:buChar char="•"/>
            </a:pPr>
            <a:endParaRPr lang="en-US" baseline="0" dirty="0" smtClean="0"/>
          </a:p>
          <a:p>
            <a:pPr>
              <a:buFont typeface="Arial" pitchFamily="34" charset="0"/>
              <a:buChar char="•"/>
            </a:pPr>
            <a:r>
              <a:rPr lang="en-US" dirty="0" smtClean="0"/>
              <a:t>Please review these documents sometime before you take your first grab sample, and anytime that you have a question</a:t>
            </a:r>
            <a:r>
              <a:rPr lang="en-US" baseline="0" dirty="0" smtClean="0"/>
              <a:t> about our program/procedures</a:t>
            </a:r>
            <a:r>
              <a:rPr lang="en-US" dirty="0" smtClean="0"/>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EDFB81E4-0C0C-434B-9A86-623CBBCFCFA3}" type="slidenum">
              <a:rPr lang="en-US" smtClean="0"/>
              <a:pPr/>
              <a:t>27</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a:buFont typeface="Arial" pitchFamily="34" charset="0"/>
              <a:buChar char="•"/>
            </a:pPr>
            <a:r>
              <a:rPr lang="en-US" dirty="0" smtClean="0"/>
              <a:t>Always use your flip</a:t>
            </a:r>
            <a:r>
              <a:rPr lang="en-US" baseline="0" dirty="0" smtClean="0"/>
              <a:t> cards as reminders at the stream!</a:t>
            </a:r>
            <a:endParaRPr lang="en-US" dirty="0" smtClean="0"/>
          </a:p>
          <a:p>
            <a:pPr>
              <a:buFont typeface="Arial" pitchFamily="34" charset="0"/>
              <a:buChar char="•"/>
            </a:pP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37B284C7-907C-4662-AE23-6A60515D0170}" type="slidenum">
              <a:rPr lang="en-US" smtClean="0"/>
              <a:pPr/>
              <a:t>28</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a:buFont typeface="Arial" pitchFamily="34" charset="0"/>
              <a:buChar char="•"/>
            </a:pPr>
            <a:r>
              <a:rPr lang="en-US" dirty="0" smtClean="0"/>
              <a:t>The updates and certification for grab samples help us as an organization stay current with the latest protocols and sampling techniques</a:t>
            </a:r>
          </a:p>
          <a:p>
            <a:pPr>
              <a:buFont typeface="Arial" pitchFamily="34" charset="0"/>
              <a:buChar char="•"/>
            </a:pPr>
            <a:endParaRPr lang="en-US" dirty="0" smtClean="0"/>
          </a:p>
          <a:p>
            <a:pPr>
              <a:buFont typeface="Arial" pitchFamily="34" charset="0"/>
              <a:buChar char="•"/>
            </a:pPr>
            <a:r>
              <a:rPr lang="en-US" dirty="0" smtClean="0"/>
              <a:t>Regular (3-year) updates are only necessary for grab sampling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37B284C7-907C-4662-AE23-6A60515D0170}" type="slidenum">
              <a:rPr lang="en-US" smtClean="0"/>
              <a:pPr/>
              <a:t>29</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a:buFont typeface="Arial" pitchFamily="34" charset="0"/>
              <a:buChar char="•"/>
            </a:pPr>
            <a:r>
              <a:rPr lang="en-US" dirty="0" smtClean="0"/>
              <a:t>The updates and certification for grab samples help us as an organization stay current with the latest protocols and sampling techniques</a:t>
            </a:r>
          </a:p>
          <a:p>
            <a:pPr>
              <a:buFont typeface="Arial" pitchFamily="34" charset="0"/>
              <a:buChar char="•"/>
            </a:pPr>
            <a:endParaRPr lang="en-US" dirty="0" smtClean="0"/>
          </a:p>
          <a:p>
            <a:pPr>
              <a:buFont typeface="Arial" pitchFamily="34" charset="0"/>
              <a:buChar char="•"/>
            </a:pPr>
            <a:r>
              <a:rPr lang="en-US" dirty="0" smtClean="0"/>
              <a:t>At this point, updates are only necessary for grab sampling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31A9C3D1-EA4B-424B-A9D8-6FE6EA532D04}" type="slidenum">
              <a:rPr lang="en-US" smtClean="0"/>
              <a:pPr/>
              <a:t>3</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a:buFont typeface="Arial" pitchFamily="34" charset="0"/>
              <a:buChar char="•"/>
            </a:pPr>
            <a:r>
              <a:rPr lang="en-US" dirty="0" smtClean="0"/>
              <a:t>Explain to everyone that</a:t>
            </a:r>
            <a:r>
              <a:rPr lang="en-US" baseline="0" dirty="0" smtClean="0"/>
              <a:t> </a:t>
            </a:r>
            <a:r>
              <a:rPr lang="en-US" dirty="0" smtClean="0"/>
              <a:t>a watershed is the land area that drains to a common point</a:t>
            </a:r>
          </a:p>
          <a:p>
            <a:pPr lvl="1">
              <a:buFont typeface="Arial" pitchFamily="34" charset="0"/>
              <a:buChar char="•"/>
            </a:pPr>
            <a:r>
              <a:rPr lang="en-US" dirty="0" smtClean="0"/>
              <a:t>Mention that this</a:t>
            </a:r>
            <a:r>
              <a:rPr lang="en-US" baseline="0" dirty="0" smtClean="0"/>
              <a:t> includes groundwater moving under the surface as well as surface water moving above surface</a:t>
            </a:r>
            <a:endParaRPr lang="en-US" dirty="0" smtClean="0"/>
          </a:p>
          <a:p>
            <a:pPr>
              <a:buFont typeface="Arial" pitchFamily="34" charset="0"/>
              <a:buChar char="•"/>
            </a:pPr>
            <a:endParaRPr lang="en-US" dirty="0" smtClean="0"/>
          </a:p>
          <a:p>
            <a:pPr>
              <a:buFont typeface="Arial" pitchFamily="34" charset="0"/>
              <a:buChar char="•"/>
            </a:pPr>
            <a:r>
              <a:rPr lang="en-US" dirty="0" smtClean="0"/>
              <a:t>Take time to discuss how/why we use a watershed as the basis for our organizational</a:t>
            </a:r>
            <a:r>
              <a:rPr lang="en-US" baseline="0" dirty="0" smtClean="0"/>
              <a:t> structure</a:t>
            </a:r>
          </a:p>
          <a:p>
            <a:pPr>
              <a:buFont typeface="Arial" pitchFamily="34" charset="0"/>
              <a:buChar char="•"/>
            </a:pPr>
            <a:endParaRPr lang="en-US" baseline="0" dirty="0" smtClean="0"/>
          </a:p>
          <a:p>
            <a:pPr>
              <a:buFont typeface="Arial" pitchFamily="34" charset="0"/>
              <a:buChar char="•"/>
            </a:pPr>
            <a:r>
              <a:rPr lang="en-US" baseline="0" dirty="0" smtClean="0"/>
              <a:t>Talk about how the hydrologic units work for watershed management</a:t>
            </a:r>
            <a:r>
              <a:rPr lang="en-US" dirty="0" smtClean="0"/>
              <a:t> </a:t>
            </a:r>
          </a:p>
          <a:p>
            <a:pPr>
              <a:buFont typeface="Arial" pitchFamily="34" charset="0"/>
              <a:buChar char="•"/>
            </a:pPr>
            <a:endParaRPr lang="en-US" dirty="0" smtClean="0"/>
          </a:p>
          <a:p>
            <a:pPr>
              <a:buFont typeface="Arial" pitchFamily="34" charset="0"/>
              <a:buChar char="•"/>
            </a:pPr>
            <a:r>
              <a:rPr lang="en-US" dirty="0" smtClean="0"/>
              <a:t>The work we do is based on studying our watersheds and acting on the data we collect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AC538F82-CBAE-48D2-83C6-2F55421F24DB}" type="slidenum">
              <a:rPr lang="en-US" smtClean="0"/>
              <a:pPr/>
              <a:t>30</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a:buFont typeface="Arial" pitchFamily="34" charset="0"/>
              <a:buChar char="•"/>
            </a:pPr>
            <a:r>
              <a:rPr lang="en-US" dirty="0" smtClean="0"/>
              <a:t>Our monitoring data is important, but interpreting the data can be a challenge </a:t>
            </a:r>
          </a:p>
          <a:p>
            <a:endParaRPr lang="en-US" dirty="0" smtClean="0"/>
          </a:p>
          <a:p>
            <a:pPr>
              <a:buFont typeface="Arial" pitchFamily="34" charset="0"/>
              <a:buChar char="•"/>
            </a:pPr>
            <a:r>
              <a:rPr lang="en-US" dirty="0" smtClean="0"/>
              <a:t>That is why our annual conferences are such an important part of this program.  At our annual conferences, we gather to discuss our findings and sort out what it means, and what we can do about it.  We hope you can make plans to attend this event.  (You may want to announce date and time for this conference if known)</a:t>
            </a:r>
          </a:p>
          <a:p>
            <a:endParaRPr lang="en-US" dirty="0" smtClean="0"/>
          </a:p>
          <a:p>
            <a:pPr>
              <a:buFont typeface="Arial" pitchFamily="34" charset="0"/>
              <a:buChar char="•"/>
            </a:pPr>
            <a:r>
              <a:rPr lang="en-US" dirty="0" smtClean="0"/>
              <a:t>Our conferences are also important networking opportunities for your watershed protection efforts.  It is helpful to know who is doing what in the basin, and to get to know them (and them to know you)</a:t>
            </a:r>
          </a:p>
          <a:p>
            <a:pPr>
              <a:buFont typeface="Arial" pitchFamily="34" charset="0"/>
              <a:buChar char="•"/>
            </a:pPr>
            <a:endParaRPr lang="en-US" dirty="0" smtClean="0"/>
          </a:p>
          <a:p>
            <a:pPr>
              <a:buFont typeface="Arial" pitchFamily="34" charset="0"/>
              <a:buChar char="•"/>
            </a:pPr>
            <a:r>
              <a:rPr lang="en-US" dirty="0" smtClean="0"/>
              <a:t>People that miss these conferences miss a lot of what this program has to offer</a:t>
            </a:r>
          </a:p>
          <a:p>
            <a:pPr>
              <a:buFont typeface="Arial" pitchFamily="34" charset="0"/>
              <a:buChar char="•"/>
            </a:pP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25DE5C1F-D3D2-4096-AF30-674DE00B8558}" type="slidenum">
              <a:rPr lang="en-US" smtClean="0"/>
              <a:pPr/>
              <a:t>31</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a:buFont typeface="Arial" pitchFamily="34" charset="0"/>
              <a:buChar char="•"/>
            </a:pPr>
            <a:r>
              <a:rPr lang="en-US" dirty="0" smtClean="0"/>
              <a:t>For questions about your local basin’s organization and activities, link to your</a:t>
            </a:r>
            <a:r>
              <a:rPr lang="en-US" baseline="0" dirty="0" smtClean="0"/>
              <a:t> basin webpage through the KDOW Watershed Watch webpage</a:t>
            </a:r>
          </a:p>
          <a:p>
            <a:pPr>
              <a:buFont typeface="Arial" pitchFamily="34" charset="0"/>
              <a:buChar char="•"/>
            </a:pPr>
            <a:endParaRPr lang="en-US" baseline="0" dirty="0" smtClean="0"/>
          </a:p>
          <a:p>
            <a:pPr>
              <a:buFont typeface="Arial" pitchFamily="34" charset="0"/>
              <a:buChar char="•"/>
            </a:pPr>
            <a:r>
              <a:rPr lang="en-US" b="0" dirty="0" smtClean="0"/>
              <a:t>Many basins produce reports that</a:t>
            </a:r>
            <a:r>
              <a:rPr lang="en-US" b="0" baseline="0" dirty="0" smtClean="0"/>
              <a:t> compile all of the annual data, and can be found for specific basins at the appropriate “Quick Link” at:</a:t>
            </a:r>
          </a:p>
          <a:p>
            <a:pPr>
              <a:buFont typeface="Arial" pitchFamily="34" charset="0"/>
              <a:buNone/>
            </a:pPr>
            <a:endParaRPr lang="en-US" b="0" baseline="0" dirty="0" smtClean="0"/>
          </a:p>
          <a:p>
            <a:pPr>
              <a:buFont typeface="Arial" pitchFamily="34" charset="0"/>
              <a:buNone/>
            </a:pPr>
            <a:r>
              <a:rPr lang="en-US" b="0" baseline="0" dirty="0" smtClean="0"/>
              <a:t>http://www.wwky.org</a:t>
            </a: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C7B13A6D-004A-470B-94EC-E70D8EE63A39}" type="slidenum">
              <a:rPr lang="en-US" smtClean="0"/>
              <a:pPr/>
              <a:t>32</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0" y="4343400"/>
            <a:ext cx="6858000" cy="4114800"/>
          </a:xfrm>
          <a:noFill/>
          <a:ln/>
        </p:spPr>
        <p:txBody>
          <a:bodyPr/>
          <a:lstStyle/>
          <a:p>
            <a:pPr>
              <a:buFont typeface="Arial" pitchFamily="34" charset="0"/>
              <a:buChar char="•"/>
            </a:pPr>
            <a:r>
              <a:rPr lang="en-US" dirty="0" smtClean="0"/>
              <a:t>In addition to your contact information we will be asking you to designate the sites you want to collect grab samples </a:t>
            </a:r>
          </a:p>
          <a:p>
            <a:pPr>
              <a:buFont typeface="Arial" pitchFamily="34" charset="0"/>
              <a:buChar char="•"/>
            </a:pPr>
            <a:r>
              <a:rPr lang="en-US" dirty="0" smtClean="0"/>
              <a:t>In a few minutes, we will take a break and work with you more closely to help you choose a site that interests you and is meaningful to the program</a:t>
            </a:r>
          </a:p>
          <a:p>
            <a:pPr>
              <a:buFont typeface="Arial" pitchFamily="34" charset="0"/>
              <a:buChar char="•"/>
            </a:pPr>
            <a:r>
              <a:rPr lang="en-US" dirty="0" smtClean="0"/>
              <a:t>As a volunteer, you get to pick a stream site that you</a:t>
            </a:r>
            <a:r>
              <a:rPr lang="en-US" baseline="0" dirty="0" smtClean="0"/>
              <a:t> would like to know more about</a:t>
            </a:r>
            <a:r>
              <a:rPr lang="en-US" dirty="0" smtClean="0"/>
              <a:t>.  Here are a few criteria on selecting your site(s). We want you to take one or two sites.  We would not recommend taking more than two until you are comfortable with the activity and you know you can cover them.</a:t>
            </a:r>
          </a:p>
          <a:p>
            <a:pPr>
              <a:buFont typeface="Arial" pitchFamily="34" charset="0"/>
              <a:buChar char="•"/>
            </a:pPr>
            <a:endParaRPr lang="en-US" dirty="0" smtClean="0"/>
          </a:p>
          <a:p>
            <a:pPr>
              <a:buFont typeface="Arial" pitchFamily="34" charset="0"/>
              <a:buNone/>
            </a:pPr>
            <a:r>
              <a:rPr lang="en-US" dirty="0" smtClean="0"/>
              <a:t>Additional</a:t>
            </a:r>
            <a:r>
              <a:rPr lang="en-US" baseline="0" dirty="0" smtClean="0"/>
              <a:t> considerations for site selection:</a:t>
            </a:r>
            <a:endParaRPr lang="en-US" dirty="0" smtClean="0"/>
          </a:p>
          <a:p>
            <a:pPr>
              <a:spcBef>
                <a:spcPts val="0"/>
              </a:spcBef>
            </a:pPr>
            <a:r>
              <a:rPr lang="en-US" sz="1100" dirty="0" smtClean="0"/>
              <a:t>· Proximity to existing Watershed Watch sites</a:t>
            </a:r>
          </a:p>
          <a:p>
            <a:pPr>
              <a:spcBef>
                <a:spcPts val="0"/>
              </a:spcBef>
            </a:pPr>
            <a:r>
              <a:rPr lang="en-US" sz="1100" dirty="0" smtClean="0"/>
              <a:t>· Safe access to the site using public rights of way and/or the permission of the property owner</a:t>
            </a:r>
          </a:p>
          <a:p>
            <a:pPr>
              <a:spcBef>
                <a:spcPts val="0"/>
              </a:spcBef>
            </a:pPr>
            <a:r>
              <a:rPr lang="en-US" sz="1100" dirty="0" smtClean="0"/>
              <a:t>· Physical safety in accessing the stream via the </a:t>
            </a:r>
            <a:r>
              <a:rPr lang="en-US" sz="1100" dirty="0" err="1" smtClean="0"/>
              <a:t>streambank</a:t>
            </a:r>
            <a:endParaRPr lang="en-US" sz="1100" dirty="0" smtClean="0"/>
          </a:p>
          <a:p>
            <a:pPr>
              <a:spcBef>
                <a:spcPts val="0"/>
              </a:spcBef>
            </a:pPr>
            <a:r>
              <a:rPr lang="en-US" sz="1100" dirty="0" smtClean="0"/>
              <a:t>· </a:t>
            </a:r>
            <a:r>
              <a:rPr lang="en-US" sz="1100" dirty="0" err="1" smtClean="0"/>
              <a:t>Wadeability</a:t>
            </a:r>
            <a:r>
              <a:rPr lang="en-US" sz="1100" dirty="0" smtClean="0"/>
              <a:t> of the stream (Note</a:t>
            </a:r>
            <a:r>
              <a:rPr lang="en-US" sz="1100" baseline="0" dirty="0" smtClean="0"/>
              <a:t> that if volunteer would like to participate in biological/habitat assessments, a 200m</a:t>
            </a:r>
          </a:p>
          <a:p>
            <a:pPr>
              <a:spcBef>
                <a:spcPts val="0"/>
              </a:spcBef>
            </a:pPr>
            <a:r>
              <a:rPr lang="en-US" sz="1100" baseline="0" dirty="0" smtClean="0"/>
              <a:t>    reach containing the sampling location is required)</a:t>
            </a:r>
            <a:endParaRPr lang="en-US" sz="1100" dirty="0" smtClean="0"/>
          </a:p>
          <a:p>
            <a:pPr>
              <a:spcBef>
                <a:spcPts val="0"/>
              </a:spcBef>
            </a:pPr>
            <a:r>
              <a:rPr lang="en-US" sz="1100" dirty="0" smtClean="0"/>
              <a:t>· Representativeness of the stream reach (channel morphology and riffles)</a:t>
            </a:r>
          </a:p>
          <a:p>
            <a:pPr>
              <a:spcBef>
                <a:spcPts val="0"/>
              </a:spcBef>
            </a:pPr>
            <a:r>
              <a:rPr lang="en-US" sz="1100" dirty="0" smtClean="0"/>
              <a:t>· Reach mixing (sites near major tributaries or point sources should be avoided to minimize</a:t>
            </a:r>
          </a:p>
          <a:p>
            <a:pPr>
              <a:spcBef>
                <a:spcPts val="0"/>
              </a:spcBef>
            </a:pPr>
            <a:r>
              <a:rPr lang="en-US" sz="1100" baseline="0" dirty="0" smtClean="0"/>
              <a:t>    </a:t>
            </a:r>
            <a:r>
              <a:rPr lang="en-US" sz="1100" dirty="0" smtClean="0"/>
              <a:t>backwater effects or poorly mixed flows)</a:t>
            </a:r>
          </a:p>
          <a:p>
            <a:pPr algn="l" rtl="0" eaLnBrk="0" fontAlgn="base" hangingPunct="0">
              <a:spcBef>
                <a:spcPts val="0"/>
              </a:spcBef>
              <a:spcAft>
                <a:spcPct val="0"/>
              </a:spcAft>
            </a:pPr>
            <a:r>
              <a:rPr lang="en-US" sz="1100" dirty="0" smtClean="0"/>
              <a:t>· </a:t>
            </a:r>
            <a:r>
              <a:rPr lang="en-US" sz="1100" kern="1200" baseline="0" dirty="0" smtClean="0">
                <a:solidFill>
                  <a:schemeClr val="tx1"/>
                </a:solidFill>
                <a:latin typeface="Verdana" pitchFamily="34" charset="0"/>
                <a:ea typeface="Verdana" pitchFamily="34" charset="0"/>
                <a:cs typeface="Verdana" pitchFamily="34" charset="0"/>
              </a:rPr>
              <a:t>Consider the proximity to major man-made disturbances like bridges, dams, or roads</a:t>
            </a:r>
          </a:p>
          <a:p>
            <a:pPr algn="l" rtl="0" eaLnBrk="0" fontAlgn="base" hangingPunct="0">
              <a:spcBef>
                <a:spcPts val="0"/>
              </a:spcBef>
              <a:spcAft>
                <a:spcPct val="0"/>
              </a:spcAft>
              <a:buFont typeface="Arial" pitchFamily="34" charset="0"/>
              <a:buChar char="•"/>
            </a:pPr>
            <a:r>
              <a:rPr lang="en-US" sz="1100" kern="1200" baseline="0" dirty="0" smtClean="0">
                <a:solidFill>
                  <a:schemeClr val="tx1"/>
                </a:solidFill>
                <a:latin typeface="Verdana" pitchFamily="34" charset="0"/>
                <a:ea typeface="Verdana" pitchFamily="34" charset="0"/>
                <a:cs typeface="Verdana" pitchFamily="34" charset="0"/>
              </a:rPr>
              <a:t> Under normal climate/weather conditions, stream maintains adequate flow of water through sampling season</a:t>
            </a:r>
          </a:p>
          <a:p>
            <a:pPr algn="l" rtl="0" eaLnBrk="0" fontAlgn="base" hangingPunct="0">
              <a:spcBef>
                <a:spcPts val="0"/>
              </a:spcBef>
              <a:spcAft>
                <a:spcPct val="0"/>
              </a:spcAft>
            </a:pPr>
            <a:r>
              <a:rPr lang="en-US" sz="1100" kern="1200" baseline="0" dirty="0" smtClean="0">
                <a:solidFill>
                  <a:schemeClr val="tx1"/>
                </a:solidFill>
                <a:latin typeface="Verdana" pitchFamily="34" charset="0"/>
                <a:ea typeface="Verdana" pitchFamily="34" charset="0"/>
                <a:cs typeface="Verdana" pitchFamily="34" charset="0"/>
              </a:rPr>
              <a:t>· Be aware of potential health risks in the stream, e.g., proximity to a treatment plant or “straight pipes”</a:t>
            </a:r>
          </a:p>
          <a:p>
            <a:pPr>
              <a:spcBef>
                <a:spcPts val="0"/>
              </a:spcBef>
            </a:pPr>
            <a:endParaRPr lang="en-US" sz="1100" dirty="0" smtClean="0"/>
          </a:p>
          <a:p>
            <a:pPr>
              <a:spcBef>
                <a:spcPts val="0"/>
              </a:spcBef>
            </a:pPr>
            <a:endParaRPr lang="en-US" sz="1100" dirty="0" smtClean="0"/>
          </a:p>
          <a:p>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CEF99DDB-2535-4370-8C68-3C9D0FAF5CED}" type="slidenum">
              <a:rPr lang="en-US" smtClean="0"/>
              <a:pPr/>
              <a:t>33</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a:buFont typeface="Arial" pitchFamily="34" charset="0"/>
              <a:buChar char="•"/>
            </a:pPr>
            <a:r>
              <a:rPr lang="en-US" dirty="0" smtClean="0"/>
              <a:t>It is critical we get clear and precise location information.  Ideally, at this</a:t>
            </a:r>
            <a:r>
              <a:rPr lang="en-US" baseline="0" dirty="0" smtClean="0"/>
              <a:t> workshop we could determine </a:t>
            </a:r>
            <a:r>
              <a:rPr lang="en-US" dirty="0" smtClean="0"/>
              <a:t>the latitude and longitude for your site in decimal degrees!  But at</a:t>
            </a:r>
            <a:r>
              <a:rPr lang="en-US" baseline="0" dirty="0" smtClean="0"/>
              <a:t> a minimum</a:t>
            </a:r>
            <a:r>
              <a:rPr lang="en-US" dirty="0" smtClean="0"/>
              <a:t>, we need a good written description that describes where you  are sampling close enough that someone with a topographical map or county road map could find it should be recorded on your Participant</a:t>
            </a:r>
            <a:r>
              <a:rPr lang="en-US" baseline="0" dirty="0" smtClean="0"/>
              <a:t> Agreement</a:t>
            </a:r>
            <a:r>
              <a:rPr lang="en-US" dirty="0" smtClean="0"/>
              <a:t>.</a:t>
            </a:r>
          </a:p>
          <a:p>
            <a:pPr>
              <a:buFont typeface="Arial" pitchFamily="34" charset="0"/>
              <a:buChar char="•"/>
            </a:pPr>
            <a:endParaRPr lang="en-US" dirty="0" smtClean="0"/>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smtClean="0"/>
              <a:t>For example, everyone in your town may know where </a:t>
            </a:r>
            <a:r>
              <a:rPr lang="en-US" dirty="0" err="1" smtClean="0"/>
              <a:t>Suggins</a:t>
            </a:r>
            <a:r>
              <a:rPr lang="en-US" dirty="0" smtClean="0"/>
              <a:t> Grocery used to be before it burned down, but anyone unfamiliar with your location that wants to use your data may not!</a:t>
            </a:r>
          </a:p>
          <a:p>
            <a:pPr>
              <a:buFont typeface="Arial" pitchFamily="34" charset="0"/>
              <a:buChar char="•"/>
            </a:pPr>
            <a:endParaRPr lang="en-US" dirty="0" smtClean="0"/>
          </a:p>
          <a:p>
            <a:pPr>
              <a:buFont typeface="Arial" pitchFamily="34" charset="0"/>
              <a:buChar char="•"/>
            </a:pPr>
            <a:r>
              <a:rPr lang="en-US" dirty="0" smtClean="0"/>
              <a:t>If you don’t know the specific sites you want to sample while at the workshop, that’s OK, but</a:t>
            </a:r>
            <a:r>
              <a:rPr lang="en-US" baseline="0" dirty="0" smtClean="0"/>
              <a:t> please do so as soon as possible after the workshop. You can use the KGS Watershed Watch website or a GPS unit at your sample site to determine the latitude and longitude in decimal degrees. Please report this information in an email or phone call to the Water Watch office.</a:t>
            </a:r>
            <a:endParaRPr lang="en-US" dirty="0" smtClean="0"/>
          </a:p>
          <a:p>
            <a:endParaRPr lang="en-US" dirty="0" smtClean="0"/>
          </a:p>
          <a:p>
            <a:endParaRPr lang="en-US" dirty="0" smtClean="0"/>
          </a:p>
          <a:p>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p>
            <a:pPr>
              <a:defRPr/>
            </a:pPr>
            <a:fld id="{98C45E42-4F04-4649-A22F-802B1A14CFBD}" type="slidenum">
              <a:rPr lang="en-US" smtClean="0"/>
              <a:pPr>
                <a:defRPr/>
              </a:pPr>
              <a:t>34</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a:buFontTx/>
              <a:buChar char="•"/>
            </a:pPr>
            <a:r>
              <a:rPr lang="en-US" dirty="0" smtClean="0">
                <a:latin typeface="+mn-lt"/>
              </a:rPr>
              <a:t>Read through each bullet while emphasizing each volunteer’s personal responsibility for their safety and health.  </a:t>
            </a:r>
          </a:p>
          <a:p>
            <a:pPr>
              <a:buFontTx/>
              <a:buChar char="•"/>
            </a:pPr>
            <a:endParaRPr lang="en-US" dirty="0" smtClean="0">
              <a:latin typeface="+mn-lt"/>
            </a:endParaRPr>
          </a:p>
          <a:p>
            <a:pPr>
              <a:buFontTx/>
              <a:buChar char="•"/>
            </a:pPr>
            <a:r>
              <a:rPr lang="en-US" dirty="0" smtClean="0">
                <a:latin typeface="+mn-lt"/>
              </a:rPr>
              <a:t>Also explain that Watershed Watch expects each volunteer to put their personal safety above all else when participating in WW activities.</a:t>
            </a:r>
          </a:p>
          <a:p>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1E15E24B-B31C-486F-A68A-C4C885447679}" type="slidenum">
              <a:rPr lang="en-US" smtClean="0"/>
              <a:pPr/>
              <a:t>35</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US" dirty="0" smtClean="0"/>
              <a:t>The only time yo</a:t>
            </a:r>
            <a:r>
              <a:rPr lang="en-US" baseline="0" dirty="0" smtClean="0"/>
              <a:t>u should contact the Environmental Response Team is for an environmental </a:t>
            </a:r>
            <a:r>
              <a:rPr lang="en-US" u="sng" baseline="0" dirty="0" smtClean="0"/>
              <a:t>EMERGENCY</a:t>
            </a:r>
            <a:r>
              <a:rPr lang="en-US" u="none" baseline="0" dirty="0" smtClean="0"/>
              <a:t>. This can be equated to the </a:t>
            </a:r>
            <a:r>
              <a:rPr lang="en-US" u="none" baseline="0" smtClean="0"/>
              <a:t>environmental version of “911”.</a:t>
            </a:r>
            <a:endParaRPr lang="en-US" u="sng"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2D01D69C-81FA-4C2F-979B-526C05D72A75}" type="slidenum">
              <a:rPr lang="en-US" smtClean="0"/>
              <a:pPr/>
              <a:t>36</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r>
              <a:rPr lang="en-US" dirty="0" smtClean="0"/>
              <a:t>NOTE:</a:t>
            </a:r>
            <a:r>
              <a:rPr lang="en-US" baseline="0" dirty="0" smtClean="0"/>
              <a:t> trainers should communicate to volunteers who the appropriate contact person is for their basin. Individual basins need to provide contact information for their new volunteers, should they have future questions about the program.</a:t>
            </a:r>
            <a:endParaRPr lang="en-US" dirty="0" smtClean="0"/>
          </a:p>
          <a:p>
            <a:endParaRPr lang="en-US" dirty="0" smtClean="0"/>
          </a:p>
          <a:p>
            <a:pPr>
              <a:buFont typeface="Arial" pitchFamily="34" charset="0"/>
              <a:buChar char="•"/>
            </a:pPr>
            <a:r>
              <a:rPr lang="en-US" dirty="0" smtClean="0"/>
              <a:t>Remember, you are not alone.  Your first point of contact is your area coordinator or basin leadership. </a:t>
            </a:r>
          </a:p>
          <a:p>
            <a:endParaRPr lang="en-US" dirty="0" smtClean="0"/>
          </a:p>
          <a:p>
            <a:pPr>
              <a:buFont typeface="Arial" pitchFamily="34" charset="0"/>
              <a:buChar char="•"/>
            </a:pPr>
            <a:r>
              <a:rPr lang="en-US" dirty="0" smtClean="0"/>
              <a:t>You can always reach someone</a:t>
            </a:r>
            <a:r>
              <a:rPr lang="en-US" baseline="0" dirty="0" smtClean="0"/>
              <a:t> (during normal business hours) to answer questions at the KY Water Watch Office</a:t>
            </a:r>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A57E5EC6-34A8-44F6-B195-80F90DB4460B}" type="slidenum">
              <a:rPr lang="en-US" smtClean="0"/>
              <a:pPr/>
              <a:t>37</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a:buFont typeface="Arial" pitchFamily="34" charset="0"/>
              <a:buChar char="•"/>
            </a:pPr>
            <a:r>
              <a:rPr lang="en-US" dirty="0" smtClean="0"/>
              <a:t>Please pull out your “Participant Agreement Form”  </a:t>
            </a:r>
          </a:p>
          <a:p>
            <a:endParaRPr lang="en-US" dirty="0" smtClean="0"/>
          </a:p>
          <a:p>
            <a:pPr>
              <a:buFont typeface="Arial" pitchFamily="34" charset="0"/>
              <a:buChar char="•"/>
            </a:pPr>
            <a:r>
              <a:rPr lang="en-US" dirty="0" smtClean="0"/>
              <a:t>This is a record that you have been trained as a certified water sampler. You will receive a copy of your agreement from the Water Watch office along with an Associate ID card.</a:t>
            </a:r>
          </a:p>
          <a:p>
            <a:endParaRPr lang="en-US" dirty="0" smtClean="0"/>
          </a:p>
          <a:p>
            <a:pPr>
              <a:buFont typeface="Arial" pitchFamily="34" charset="0"/>
              <a:buChar char="•"/>
            </a:pPr>
            <a:r>
              <a:rPr lang="en-US" dirty="0" smtClean="0"/>
              <a:t>This outlines the various activities we are asking you to participate in, identifies what locations you want to sample, lists any equipment we provide you with today, and includes</a:t>
            </a:r>
            <a:r>
              <a:rPr lang="en-US" baseline="0" dirty="0" smtClean="0"/>
              <a:t> a </a:t>
            </a:r>
            <a:r>
              <a:rPr lang="en-US" dirty="0" smtClean="0"/>
              <a:t>disclaimer/agreement.</a:t>
            </a:r>
          </a:p>
          <a:p>
            <a:endParaRPr lang="en-US" dirty="0" smtClean="0"/>
          </a:p>
          <a:p>
            <a:pPr>
              <a:buFont typeface="Arial" pitchFamily="34" charset="0"/>
              <a:buChar char="•"/>
            </a:pPr>
            <a:r>
              <a:rPr lang="en-US" dirty="0" smtClean="0"/>
              <a:t>By completing this form, we can be sure you get the materials and support you need to start to work.</a:t>
            </a:r>
          </a:p>
          <a:p>
            <a:endParaRPr lang="en-US" dirty="0" smtClean="0"/>
          </a:p>
          <a:p>
            <a:pPr>
              <a:buFont typeface="Arial" pitchFamily="34" charset="0"/>
              <a:buChar char="•"/>
            </a:pPr>
            <a:r>
              <a:rPr lang="en-US" dirty="0" smtClean="0"/>
              <a:t>It is important that we have accurate contact and shipping information so we can coordinate with you during the sampling events.  We need a USPS shipping address for shipping sampling materials, your preferred phone number for our area coordinators to contact you, and a current e-mail address (assuming you have one) so we can reach you that way.</a:t>
            </a:r>
          </a:p>
          <a:p>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1E8FEFE7-38BF-4298-8F5B-AABA569255B6}" type="slidenum">
              <a:rPr lang="en-US" smtClean="0"/>
              <a:pPr/>
              <a:t>38</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a:buFont typeface="Arial" pitchFamily="34" charset="0"/>
              <a:buChar char="•"/>
            </a:pPr>
            <a:r>
              <a:rPr lang="en-US" dirty="0" smtClean="0"/>
              <a:t>We would like to take some time to help you complete your forms. We have maps and other information available to help you pick your sites.</a:t>
            </a:r>
          </a:p>
          <a:p>
            <a:endParaRPr lang="en-US" dirty="0" smtClean="0"/>
          </a:p>
          <a:p>
            <a:pPr>
              <a:buFont typeface="Arial" pitchFamily="34" charset="0"/>
              <a:buChar char="•"/>
            </a:pPr>
            <a:r>
              <a:rPr lang="en-US" b="0" dirty="0" smtClean="0"/>
              <a:t>Once you complete your form, sign and date it and turn it in. We will now issue the necessary equipment.</a:t>
            </a:r>
          </a:p>
          <a:p>
            <a:endParaRPr lang="en-US" dirty="0" smtClean="0"/>
          </a:p>
          <a:p>
            <a:pPr>
              <a:buFont typeface="Arial" pitchFamily="34" charset="0"/>
              <a:buChar char="•"/>
            </a:pPr>
            <a:r>
              <a:rPr lang="en-US" dirty="0" smtClean="0"/>
              <a:t>After we finish this process, we will come back together for the field chemistry section of this workshop</a:t>
            </a:r>
          </a:p>
          <a:p>
            <a:endParaRPr lang="en-US" dirty="0" smtClean="0"/>
          </a:p>
          <a:p>
            <a:r>
              <a:rPr lang="en-US" dirty="0" smtClean="0"/>
              <a:t>(BREAK)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BD837C7-3095-4007-A5C0-53436E8A5950}" type="slidenum">
              <a:rPr lang="en-US" smtClean="0"/>
              <a:pPr/>
              <a:t>4</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a:buFont typeface="Arial" pitchFamily="34" charset="0"/>
              <a:buChar char="•"/>
            </a:pPr>
            <a:r>
              <a:rPr lang="en-US" dirty="0" smtClean="0"/>
              <a:t>We want people to know that this is a statewide organization</a:t>
            </a:r>
          </a:p>
          <a:p>
            <a:pPr>
              <a:buFont typeface="Arial" pitchFamily="34" charset="0"/>
              <a:buChar char="•"/>
            </a:pPr>
            <a:endParaRPr lang="en-US" dirty="0" smtClean="0"/>
          </a:p>
          <a:p>
            <a:pPr>
              <a:buFont typeface="Arial" pitchFamily="34" charset="0"/>
              <a:buChar char="•"/>
            </a:pPr>
            <a:r>
              <a:rPr lang="en-US" dirty="0" smtClean="0"/>
              <a:t>There are 8 Watershed Watch groups</a:t>
            </a:r>
            <a:r>
              <a:rPr lang="en-US" baseline="0" dirty="0" smtClean="0"/>
              <a:t> </a:t>
            </a:r>
            <a:r>
              <a:rPr lang="en-US" dirty="0" smtClean="0"/>
              <a:t>that all operate similarly to the basin in</a:t>
            </a:r>
            <a:r>
              <a:rPr lang="en-US" baseline="0" dirty="0" smtClean="0"/>
              <a:t> which you are located</a:t>
            </a:r>
          </a:p>
          <a:p>
            <a:pPr>
              <a:buFont typeface="Arial" pitchFamily="34" charset="0"/>
              <a:buChar char="•"/>
            </a:pPr>
            <a:endParaRPr lang="en-US" baseline="0" dirty="0" smtClean="0"/>
          </a:p>
          <a:p>
            <a:pPr>
              <a:buFont typeface="Arial" pitchFamily="34" charset="0"/>
              <a:buChar char="•"/>
            </a:pPr>
            <a:r>
              <a:rPr lang="en-US" dirty="0" smtClean="0"/>
              <a:t>Be sure you point out the basin sponsoring the workshop and identify its area</a:t>
            </a:r>
            <a:r>
              <a:rPr lang="en-US" baseline="0" dirty="0" smtClean="0"/>
              <a:t> and explain its general hydrology.</a:t>
            </a:r>
          </a:p>
          <a:p>
            <a:pPr lvl="1">
              <a:buFont typeface="Arial" pitchFamily="34" charset="0"/>
              <a:buChar char="•"/>
            </a:pPr>
            <a:r>
              <a:rPr lang="en-US" baseline="0" dirty="0" smtClean="0"/>
              <a:t>If applicable, may want to explain that there are some tributaries that drain directly into the Ohio River (not to the main river in the basin), but are associated with the basin for management purposes</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6E800BF2-5343-46B0-B060-E32412FF2C6B}" type="slidenum">
              <a:rPr lang="en-US" smtClean="0"/>
              <a:pPr/>
              <a:t>5</a:t>
            </a:fld>
            <a:endParaRPr lang="en-US" smtClean="0"/>
          </a:p>
        </p:txBody>
      </p:sp>
      <p:sp>
        <p:nvSpPr>
          <p:cNvPr id="47107" name="Rectangle 1026"/>
          <p:cNvSpPr>
            <a:spLocks noGrp="1" noRot="1" noChangeAspect="1" noChangeArrowheads="1" noTextEdit="1"/>
          </p:cNvSpPr>
          <p:nvPr>
            <p:ph type="sldImg"/>
          </p:nvPr>
        </p:nvSpPr>
        <p:spPr>
          <a:ln/>
        </p:spPr>
      </p:sp>
      <p:sp>
        <p:nvSpPr>
          <p:cNvPr id="47108" name="Rectangle 1027"/>
          <p:cNvSpPr>
            <a:spLocks noGrp="1" noChangeArrowheads="1"/>
          </p:cNvSpPr>
          <p:nvPr>
            <p:ph type="body" idx="1"/>
          </p:nvPr>
        </p:nvSpPr>
        <p:spPr>
          <a:noFill/>
          <a:ln/>
        </p:spPr>
        <p:txBody>
          <a:bodyPr/>
          <a:lstStyle/>
          <a:p>
            <a:pPr>
              <a:buFont typeface="Arial" pitchFamily="34" charset="0"/>
              <a:buChar char="•"/>
            </a:pPr>
            <a:r>
              <a:rPr lang="en-US" dirty="0" smtClean="0"/>
              <a:t>As of 2012, Watershed Watch has over 1100 active monitoring stations across the state visited by over 900 Watershed Watch volunteers. Active stations are visited up to four times a year by our supervising samplers.  </a:t>
            </a:r>
          </a:p>
          <a:p>
            <a:endParaRPr lang="en-US" dirty="0" smtClean="0"/>
          </a:p>
          <a:p>
            <a:pPr>
              <a:buFont typeface="Arial" pitchFamily="34" charset="0"/>
              <a:buChar char="•"/>
            </a:pPr>
            <a:r>
              <a:rPr lang="en-US" dirty="0" smtClean="0"/>
              <a:t>By the end of this workshop, we hope you will be willing to take one of these stations, or add a new station that interests you</a:t>
            </a:r>
          </a:p>
          <a:p>
            <a:pPr>
              <a:buFont typeface="Arial" pitchFamily="34" charset="0"/>
              <a:buChar char="•"/>
            </a:pPr>
            <a:r>
              <a:rPr lang="en-US" dirty="0" smtClean="0"/>
              <a:t>If applicable, may note</a:t>
            </a:r>
            <a:r>
              <a:rPr lang="en-US" baseline="0" dirty="0" smtClean="0"/>
              <a:t> that watersheds do not follow state or county boundaries (explains sites outside of state)</a:t>
            </a:r>
            <a:endParaRPr lang="en-US" dirty="0" smtClean="0"/>
          </a:p>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This slide explains how this</a:t>
            </a:r>
            <a:r>
              <a:rPr lang="en-US" baseline="0" dirty="0" smtClean="0"/>
              <a:t> workshop (the introduction to the Watershed Watch program) is organized</a:t>
            </a:r>
          </a:p>
          <a:p>
            <a:pPr>
              <a:buFont typeface="Arial" pitchFamily="34" charset="0"/>
              <a:buNone/>
            </a:pPr>
            <a:endParaRPr lang="en-US" baseline="0" dirty="0" smtClean="0"/>
          </a:p>
          <a:p>
            <a:pPr>
              <a:buFont typeface="Arial" pitchFamily="34" charset="0"/>
              <a:buChar char="•"/>
            </a:pPr>
            <a:r>
              <a:rPr lang="en-US" baseline="0" dirty="0" smtClean="0"/>
              <a:t>Optional: Ask volunteers about their interest/motivation for joining Watershed Watch</a:t>
            </a:r>
            <a:endParaRPr lang="en-US" dirty="0"/>
          </a:p>
        </p:txBody>
      </p:sp>
      <p:sp>
        <p:nvSpPr>
          <p:cNvPr id="4" name="Slide Number Placeholder 3"/>
          <p:cNvSpPr>
            <a:spLocks noGrp="1"/>
          </p:cNvSpPr>
          <p:nvPr>
            <p:ph type="sldNum" sz="quarter" idx="10"/>
          </p:nvPr>
        </p:nvSpPr>
        <p:spPr/>
        <p:txBody>
          <a:bodyPr/>
          <a:lstStyle/>
          <a:p>
            <a:pPr>
              <a:defRPr/>
            </a:pPr>
            <a:fld id="{802D2179-0B67-4D57-812F-B27BEBEEB5A3}"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4E943673-7F5F-41DA-823B-44F3364D08F8}" type="slidenum">
              <a:rPr lang="en-US" smtClean="0"/>
              <a:pPr/>
              <a:t>7</a:t>
            </a:fld>
            <a:endParaRPr 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a:buFont typeface="Arial" pitchFamily="34" charset="0"/>
              <a:buChar char="•"/>
            </a:pPr>
            <a:r>
              <a:rPr lang="en-US" dirty="0" smtClean="0"/>
              <a:t>This is the WWKY</a:t>
            </a:r>
            <a:r>
              <a:rPr lang="en-US" baseline="0" dirty="0" smtClean="0"/>
              <a:t> </a:t>
            </a:r>
            <a:r>
              <a:rPr lang="en-US" dirty="0" smtClean="0"/>
              <a:t>mission statement (if your basin</a:t>
            </a:r>
            <a:r>
              <a:rPr lang="en-US" baseline="0" dirty="0" smtClean="0"/>
              <a:t> statement differs, modify this slide).</a:t>
            </a:r>
            <a:endParaRPr lang="en-US" dirty="0" smtClean="0"/>
          </a:p>
          <a:p>
            <a:pPr>
              <a:buFont typeface="Arial" pitchFamily="34" charset="0"/>
              <a:buChar char="•"/>
            </a:pPr>
            <a:endParaRPr lang="en-US" dirty="0" smtClean="0"/>
          </a:p>
          <a:p>
            <a:pPr>
              <a:buFont typeface="Arial" pitchFamily="34" charset="0"/>
              <a:buChar char="•"/>
            </a:pPr>
            <a:r>
              <a:rPr lang="en-US" dirty="0" smtClean="0"/>
              <a:t>Note the reference that it is a citizen and community effort, that our mission is monitoring to raise awareness and that we support the goals of the clean water act of protecting our streams for fishing, swimming, drinking water supply and aquatic life uses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B3A469DC-3F21-4BE5-948E-E987EA076082}" type="slidenum">
              <a:rPr lang="en-US" smtClean="0"/>
              <a:pPr/>
              <a:t>8</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a:buFont typeface="Arial" pitchFamily="34" charset="0"/>
              <a:buChar char="•"/>
            </a:pPr>
            <a:r>
              <a:rPr lang="en-US" dirty="0" smtClean="0"/>
              <a:t>Our main goal is to get people to the water’s edge with the tools of science, so</a:t>
            </a:r>
            <a:r>
              <a:rPr lang="en-US" baseline="0" dirty="0" smtClean="0"/>
              <a:t> that they can learn about streams that are of concern to them</a:t>
            </a: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9417E9CC-8211-4BC5-A9BF-54DF172B6EFE}" type="slidenum">
              <a:rPr lang="en-US" smtClean="0"/>
              <a:pPr/>
              <a:t>9</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a:buFont typeface="Arial" pitchFamily="34" charset="0"/>
              <a:buChar char="•"/>
            </a:pPr>
            <a:r>
              <a:rPr lang="en-US" dirty="0" smtClean="0"/>
              <a:t>The stream data we generate is important, but</a:t>
            </a:r>
            <a:r>
              <a:rPr lang="en-US" baseline="0" dirty="0" smtClean="0"/>
              <a:t> </a:t>
            </a:r>
            <a:r>
              <a:rPr lang="en-US" dirty="0" smtClean="0"/>
              <a:t>the real value of our work is you</a:t>
            </a:r>
          </a:p>
          <a:p>
            <a:endParaRPr lang="en-US" dirty="0" smtClean="0"/>
          </a:p>
          <a:p>
            <a:pPr>
              <a:buFont typeface="Arial" pitchFamily="34" charset="0"/>
              <a:buChar char="•"/>
            </a:pPr>
            <a:r>
              <a:rPr lang="en-US" dirty="0" smtClean="0"/>
              <a:t>As an individual armed with knowledge and current information, your presence in a watershed will help raise awareness of the issues, be a deterrent to would be polluters, and help focus resource management efforts on the issues you identify</a:t>
            </a:r>
          </a:p>
          <a:p>
            <a:endParaRPr lang="en-US" dirty="0" smtClean="0"/>
          </a:p>
          <a:p>
            <a:pPr>
              <a:buFont typeface="Arial" pitchFamily="34" charset="0"/>
              <a:buChar char="•"/>
            </a:pPr>
            <a:r>
              <a:rPr lang="en-US" dirty="0" smtClean="0"/>
              <a:t>We</a:t>
            </a:r>
            <a:r>
              <a:rPr lang="en-US" baseline="0" dirty="0" smtClean="0"/>
              <a:t> strongly encourage you to use your knowledge locally to make a difference and help improve or protect your local streams and watersheds</a:t>
            </a:r>
            <a:endParaRPr lang="en-US" dirty="0" smtClean="0"/>
          </a:p>
          <a:p>
            <a:endParaRPr lang="en-US" dirty="0" smtClean="0"/>
          </a:p>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B9A6A0-713E-473F-8D58-78733668820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D13B76-F011-4F38-A4F6-562E23518F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04EFE9-6E03-4311-96DE-4E03E2BDA63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F20CC2-CEC1-43AD-A740-4F2744BEBC1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E6D518-1C2E-42A4-9252-761EB0F7D69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93B86F-6A4D-4B05-BE49-660EB7E1F80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9A7226-9C67-4204-BD91-B00449E9105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2A2059E-87AC-4F65-B0D8-72032CA953C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9D276D-EDB8-42EE-BB90-54430F811F6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2647F-1EE0-44AA-AC8A-720D6252095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A55789-661F-4106-83B0-E2020242ACE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36699"/>
            </a:gs>
            <a:gs pos="100000">
              <a:srgbClr val="15293E"/>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F00FB396-7697-49AB-8954-45150AD66E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https://sites.google.com/site/watershedwatch/_/rsrc/1279314566924/config/customLogo.gif?revision=1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hyperlink" Target="http://kgs.uky.edu/kgsmap/krww/viewer.asp"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pn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hyperlink" Target="http://www.wwky.org/"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kgs.uky.edu/kgsmap/krww/viewer.asp"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hyperlink" Target="mailto:Joann.Palmer@ky.gov"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6.wmf"/></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844550" y="1741122"/>
            <a:ext cx="8564563" cy="523220"/>
          </a:xfrm>
          <a:prstGeom prst="rect">
            <a:avLst/>
          </a:prstGeom>
          <a:noFill/>
          <a:ln w="9525">
            <a:noFill/>
            <a:miter lim="800000"/>
            <a:headEnd/>
            <a:tailEnd/>
          </a:ln>
        </p:spPr>
        <p:txBody>
          <a:bodyPr>
            <a:spAutoFit/>
          </a:bodyPr>
          <a:lstStyle/>
          <a:p>
            <a:pPr algn="ctr">
              <a:defRPr/>
            </a:pPr>
            <a:r>
              <a:rPr lang="en-US" sz="2800" dirty="0" smtClean="0">
                <a:solidFill>
                  <a:srgbClr val="99FF66"/>
                </a:solidFill>
                <a:effectLst>
                  <a:outerShdw blurRad="38100" dist="38100" dir="2700000" algn="tl">
                    <a:srgbClr val="000000"/>
                  </a:outerShdw>
                </a:effectLst>
              </a:rPr>
              <a:t>Effective </a:t>
            </a:r>
            <a:r>
              <a:rPr lang="en-US" sz="2800" dirty="0">
                <a:solidFill>
                  <a:srgbClr val="99FF66"/>
                </a:solidFill>
                <a:effectLst>
                  <a:outerShdw blurRad="38100" dist="38100" dir="2700000" algn="tl">
                    <a:srgbClr val="000000"/>
                  </a:outerShdw>
                </a:effectLst>
              </a:rPr>
              <a:t>Date: </a:t>
            </a:r>
            <a:r>
              <a:rPr lang="en-US" sz="2800" dirty="0" smtClean="0">
                <a:solidFill>
                  <a:srgbClr val="99FF66"/>
                </a:solidFill>
                <a:effectLst>
                  <a:outerShdw blurRad="38100" dist="38100" dir="2700000" algn="tl">
                    <a:srgbClr val="000000"/>
                  </a:outerShdw>
                </a:effectLst>
              </a:rPr>
              <a:t>04/01/2013</a:t>
            </a:r>
            <a:endParaRPr lang="en-US" sz="2800" dirty="0">
              <a:solidFill>
                <a:srgbClr val="99FF66"/>
              </a:solidFill>
              <a:effectLst>
                <a:outerShdw blurRad="38100" dist="38100" dir="2700000" algn="tl">
                  <a:srgbClr val="000000"/>
                </a:outerShdw>
              </a:effectLst>
            </a:endParaRPr>
          </a:p>
        </p:txBody>
      </p:sp>
      <p:sp>
        <p:nvSpPr>
          <p:cNvPr id="5" name="Rectangle 4"/>
          <p:cNvSpPr/>
          <p:nvPr/>
        </p:nvSpPr>
        <p:spPr>
          <a:xfrm>
            <a:off x="-16625" y="282625"/>
            <a:ext cx="10286999" cy="1323439"/>
          </a:xfrm>
          <a:prstGeom prst="rect">
            <a:avLst/>
          </a:prstGeom>
        </p:spPr>
        <p:txBody>
          <a:bodyPr wrap="square">
            <a:spAutoFit/>
          </a:bodyPr>
          <a:lstStyle/>
          <a:p>
            <a:pPr algn="ctr">
              <a:defRPr/>
            </a:pPr>
            <a:r>
              <a:rPr lang="en-US" sz="4000" dirty="0">
                <a:solidFill>
                  <a:srgbClr val="FFCC66"/>
                </a:solidFill>
                <a:effectLst>
                  <a:outerShdw blurRad="38100" dist="38100" dir="2700000" algn="tl">
                    <a:srgbClr val="000000"/>
                  </a:outerShdw>
                </a:effectLst>
              </a:rPr>
              <a:t>KENTUCKY WATERSHED WATCH </a:t>
            </a:r>
          </a:p>
          <a:p>
            <a:pPr algn="ctr">
              <a:defRPr/>
            </a:pPr>
            <a:r>
              <a:rPr lang="en-US" sz="4000" dirty="0" smtClean="0">
                <a:solidFill>
                  <a:srgbClr val="FFCC66"/>
                </a:solidFill>
                <a:effectLst>
                  <a:outerShdw blurRad="38100" dist="38100" dir="2700000" algn="tl">
                    <a:srgbClr val="000000"/>
                  </a:outerShdw>
                </a:effectLst>
              </a:rPr>
              <a:t>PROGRAM LOGISTICS</a:t>
            </a:r>
            <a:endParaRPr lang="en-US" sz="4000" dirty="0">
              <a:solidFill>
                <a:srgbClr val="FFCC66"/>
              </a:solidFill>
              <a:effectLst>
                <a:outerShdw blurRad="38100" dist="38100" dir="2700000" algn="tl">
                  <a:srgbClr val="000000"/>
                </a:outerShdw>
              </a:effectLst>
            </a:endParaRPr>
          </a:p>
        </p:txBody>
      </p:sp>
      <p:pic>
        <p:nvPicPr>
          <p:cNvPr id="12" name="Picture 1026" descr="Beautiful"/>
          <p:cNvPicPr>
            <a:picLocks noChangeAspect="1" noChangeArrowheads="1"/>
          </p:cNvPicPr>
          <p:nvPr/>
        </p:nvPicPr>
        <p:blipFill>
          <a:blip r:embed="rId3" cstate="print"/>
          <a:srcRect/>
          <a:stretch>
            <a:fillRect/>
          </a:stretch>
        </p:blipFill>
        <p:spPr bwMode="auto">
          <a:xfrm>
            <a:off x="1594349" y="2557360"/>
            <a:ext cx="7086600" cy="411307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5"/>
          <p:cNvGrpSpPr>
            <a:grpSpLocks/>
          </p:cNvGrpSpPr>
          <p:nvPr/>
        </p:nvGrpSpPr>
        <p:grpSpPr bwMode="auto">
          <a:xfrm>
            <a:off x="0" y="122560"/>
            <a:ext cx="10287000" cy="7232749"/>
            <a:chOff x="0" y="-7337"/>
            <a:chExt cx="10287000" cy="7231766"/>
          </a:xfrm>
        </p:grpSpPr>
        <p:sp>
          <p:nvSpPr>
            <p:cNvPr id="30723" name="Text Box 3"/>
            <p:cNvSpPr txBox="1">
              <a:spLocks noChangeArrowheads="1"/>
            </p:cNvSpPr>
            <p:nvPr/>
          </p:nvSpPr>
          <p:spPr bwMode="auto">
            <a:xfrm>
              <a:off x="0" y="-7337"/>
              <a:ext cx="10287000" cy="7231766"/>
            </a:xfrm>
            <a:prstGeom prst="rect">
              <a:avLst/>
            </a:prstGeom>
            <a:noFill/>
            <a:ln w="9525">
              <a:noFill/>
              <a:miter lim="800000"/>
              <a:headEnd/>
              <a:tailEnd/>
            </a:ln>
          </p:spPr>
          <p:txBody>
            <a:bodyPr>
              <a:spAutoFit/>
            </a:bodyPr>
            <a:lstStyle/>
            <a:p>
              <a:pPr algn="ctr">
                <a:defRPr/>
              </a:pPr>
              <a:r>
                <a:rPr lang="en-US" sz="4000" dirty="0">
                  <a:solidFill>
                    <a:srgbClr val="FFCC00"/>
                  </a:solidFill>
                  <a:effectLst>
                    <a:outerShdw blurRad="38100" dist="38100" dir="2700000" algn="tl">
                      <a:srgbClr val="000000"/>
                    </a:outerShdw>
                  </a:effectLst>
                </a:rPr>
                <a:t>Watershed Watch provides you the tools and information you need to</a:t>
              </a:r>
            </a:p>
            <a:p>
              <a:pPr algn="ctr">
                <a:defRPr/>
              </a:pPr>
              <a:r>
                <a:rPr lang="en-US" sz="4000" dirty="0">
                  <a:solidFill>
                    <a:srgbClr val="FFCC00"/>
                  </a:solidFill>
                  <a:effectLst>
                    <a:outerShdw blurRad="38100" dist="38100" dir="2700000" algn="tl">
                      <a:srgbClr val="000000"/>
                    </a:outerShdw>
                  </a:effectLst>
                </a:rPr>
                <a:t>educate and inform</a:t>
              </a:r>
            </a:p>
            <a:p>
              <a:pPr algn="ctr">
                <a:defRPr/>
              </a:pPr>
              <a:endParaRPr lang="en-US" sz="3200" dirty="0">
                <a:solidFill>
                  <a:srgbClr val="99FF66"/>
                </a:solidFill>
                <a:effectLst>
                  <a:outerShdw blurRad="38100" dist="38100" dir="2700000" algn="tl">
                    <a:srgbClr val="000000"/>
                  </a:outerShdw>
                </a:effectLst>
              </a:endParaRPr>
            </a:p>
            <a:p>
              <a:pPr algn="ctr">
                <a:defRPr/>
              </a:pPr>
              <a:endParaRPr lang="en-US" sz="3200" dirty="0">
                <a:solidFill>
                  <a:srgbClr val="99FF66"/>
                </a:solidFill>
                <a:effectLst>
                  <a:outerShdw blurRad="38100" dist="38100" dir="2700000" algn="tl">
                    <a:srgbClr val="000000"/>
                  </a:outerShdw>
                </a:effectLst>
              </a:endParaRPr>
            </a:p>
            <a:p>
              <a:pPr algn="ctr">
                <a:defRPr/>
              </a:pPr>
              <a:r>
                <a:rPr lang="en-US" sz="3200" dirty="0" smtClean="0">
                  <a:effectLst>
                    <a:outerShdw blurRad="38100" dist="38100" dir="2700000" algn="tl">
                      <a:srgbClr val="000000"/>
                    </a:outerShdw>
                  </a:effectLst>
                </a:rPr>
                <a:t>You</a:t>
              </a:r>
              <a:endParaRPr lang="en-US" sz="3200" dirty="0">
                <a:effectLst>
                  <a:outerShdw blurRad="38100" dist="38100" dir="2700000" algn="tl">
                    <a:srgbClr val="000000"/>
                  </a:outerShdw>
                </a:effectLst>
              </a:endParaRPr>
            </a:p>
            <a:p>
              <a:pPr algn="ctr">
                <a:defRPr/>
              </a:pPr>
              <a:r>
                <a:rPr lang="en-US" sz="3200" dirty="0">
                  <a:effectLst>
                    <a:outerShdw blurRad="38100" dist="38100" dir="2700000" algn="tl">
                      <a:srgbClr val="000000"/>
                    </a:outerShdw>
                  </a:effectLst>
                </a:rPr>
                <a:t>Family </a:t>
              </a:r>
            </a:p>
            <a:p>
              <a:pPr algn="ctr">
                <a:defRPr/>
              </a:pPr>
              <a:r>
                <a:rPr lang="en-US" sz="3200" dirty="0">
                  <a:effectLst>
                    <a:outerShdw blurRad="38100" dist="38100" dir="2700000" algn="tl">
                      <a:srgbClr val="000000"/>
                    </a:outerShdw>
                  </a:effectLst>
                </a:rPr>
                <a:t>Friends</a:t>
              </a:r>
            </a:p>
            <a:p>
              <a:pPr algn="ctr">
                <a:defRPr/>
              </a:pPr>
              <a:r>
                <a:rPr lang="en-US" sz="3200" dirty="0">
                  <a:effectLst>
                    <a:outerShdw blurRad="38100" dist="38100" dir="2700000" algn="tl">
                      <a:srgbClr val="000000"/>
                    </a:outerShdw>
                  </a:effectLst>
                </a:rPr>
                <a:t>Neighbors</a:t>
              </a:r>
            </a:p>
            <a:p>
              <a:pPr algn="ctr">
                <a:defRPr/>
              </a:pPr>
              <a:r>
                <a:rPr lang="en-US" sz="3200" dirty="0">
                  <a:effectLst>
                    <a:outerShdw blurRad="38100" dist="38100" dir="2700000" algn="tl">
                      <a:srgbClr val="000000"/>
                    </a:outerShdw>
                  </a:effectLst>
                </a:rPr>
                <a:t>Community</a:t>
              </a:r>
            </a:p>
            <a:p>
              <a:pPr algn="ctr">
                <a:defRPr/>
              </a:pPr>
              <a:r>
                <a:rPr lang="en-US" sz="3200" dirty="0">
                  <a:effectLst>
                    <a:outerShdw blurRad="38100" dist="38100" dir="2700000" algn="tl">
                      <a:srgbClr val="000000"/>
                    </a:outerShdw>
                  </a:effectLst>
                </a:rPr>
                <a:t>Local Leaders</a:t>
              </a:r>
            </a:p>
            <a:p>
              <a:pPr algn="ctr">
                <a:defRPr/>
              </a:pPr>
              <a:r>
                <a:rPr lang="en-US" sz="3200" dirty="0">
                  <a:effectLst>
                    <a:outerShdw blurRad="38100" dist="38100" dir="2700000" algn="tl">
                      <a:srgbClr val="000000"/>
                    </a:outerShdw>
                  </a:effectLst>
                </a:rPr>
                <a:t>Resource Management Agencies</a:t>
              </a:r>
            </a:p>
            <a:p>
              <a:pPr algn="ctr">
                <a:defRPr/>
              </a:pPr>
              <a:endParaRPr lang="en-US" sz="3200" dirty="0">
                <a:effectLst>
                  <a:outerShdw blurRad="38100" dist="38100" dir="2700000" algn="tl">
                    <a:srgbClr val="000000"/>
                  </a:outerShdw>
                </a:effectLst>
              </a:endParaRPr>
            </a:p>
            <a:p>
              <a:pPr algn="ctr">
                <a:defRPr/>
              </a:pPr>
              <a:endParaRPr lang="en-US" sz="2400" dirty="0">
                <a:solidFill>
                  <a:schemeClr val="tx1"/>
                </a:solidFill>
                <a:effectLst>
                  <a:outerShdw blurRad="38100" dist="38100" dir="2700000" algn="tl">
                    <a:srgbClr val="FFFFFF"/>
                  </a:outerShdw>
                </a:effectLst>
              </a:endParaRPr>
            </a:p>
          </p:txBody>
        </p:sp>
        <p:pic>
          <p:nvPicPr>
            <p:cNvPr id="11268" name="Picture 2" descr="C:\Documents and Settings\barry.tonning\My Documents\Shoebox\powerpoint stuff\photos\the fam &amp; etc\bt &amp; lg on hinkston creek.JPG"/>
            <p:cNvPicPr>
              <a:picLocks noChangeAspect="1" noChangeArrowheads="1"/>
            </p:cNvPicPr>
            <p:nvPr/>
          </p:nvPicPr>
          <p:blipFill>
            <a:blip r:embed="rId3" cstate="print"/>
            <a:srcRect/>
            <a:stretch>
              <a:fillRect/>
            </a:stretch>
          </p:blipFill>
          <p:spPr bwMode="auto">
            <a:xfrm>
              <a:off x="6559063" y="2033532"/>
              <a:ext cx="3428999" cy="2577703"/>
            </a:xfrm>
            <a:prstGeom prst="rect">
              <a:avLst/>
            </a:prstGeom>
            <a:noFill/>
            <a:ln w="9525">
              <a:noFill/>
              <a:miter lim="800000"/>
              <a:headEnd/>
              <a:tailEnd/>
            </a:ln>
          </p:spPr>
        </p:pic>
        <p:pic>
          <p:nvPicPr>
            <p:cNvPr id="11269" name="Picture 2" descr="http://upload.wikimedia.org/wikipedia/commons/5/51/FEMA_-_32884_-_FEMA_Community_Relations_worker_speaks_at_City_Council_meeting_in_Oklahoma.jpg"/>
            <p:cNvPicPr>
              <a:picLocks noChangeAspect="1" noChangeArrowheads="1"/>
            </p:cNvPicPr>
            <p:nvPr/>
          </p:nvPicPr>
          <p:blipFill>
            <a:blip r:embed="rId4" cstate="print"/>
            <a:srcRect/>
            <a:stretch>
              <a:fillRect/>
            </a:stretch>
          </p:blipFill>
          <p:spPr bwMode="auto">
            <a:xfrm>
              <a:off x="228606" y="2122685"/>
              <a:ext cx="3487131" cy="233501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28162" y="1159858"/>
            <a:ext cx="4392613" cy="4525840"/>
          </a:xfrm>
        </p:spPr>
        <p:txBody>
          <a:bodyPr/>
          <a:lstStyle/>
          <a:p>
            <a:pPr algn="l">
              <a:defRPr/>
            </a:pPr>
            <a:r>
              <a:rPr lang="en-US" sz="3600" dirty="0" smtClean="0">
                <a:solidFill>
                  <a:schemeClr val="bg1"/>
                </a:solidFill>
                <a:effectLst>
                  <a:outerShdw blurRad="38100" dist="38100" dir="2700000" algn="tl">
                    <a:srgbClr val="000000"/>
                  </a:outerShdw>
                </a:effectLst>
                <a:latin typeface="Verdana" pitchFamily="34" charset="0"/>
              </a:rPr>
              <a:t>Why will our </a:t>
            </a:r>
            <a:br>
              <a:rPr lang="en-US" sz="3600" dirty="0" smtClean="0">
                <a:solidFill>
                  <a:schemeClr val="bg1"/>
                </a:solidFill>
                <a:effectLst>
                  <a:outerShdw blurRad="38100" dist="38100" dir="2700000" algn="tl">
                    <a:srgbClr val="000000"/>
                  </a:outerShdw>
                </a:effectLst>
                <a:latin typeface="Verdana" pitchFamily="34" charset="0"/>
              </a:rPr>
            </a:br>
            <a:r>
              <a:rPr lang="en-US" sz="3600" dirty="0" smtClean="0">
                <a:solidFill>
                  <a:schemeClr val="bg1"/>
                </a:solidFill>
                <a:effectLst>
                  <a:outerShdw blurRad="38100" dist="38100" dir="2700000" algn="tl">
                    <a:srgbClr val="000000"/>
                  </a:outerShdw>
                </a:effectLst>
                <a:latin typeface="Verdana" pitchFamily="34" charset="0"/>
              </a:rPr>
              <a:t>work make a difference?</a:t>
            </a:r>
            <a:br>
              <a:rPr lang="en-US" sz="3600" dirty="0" smtClean="0">
                <a:solidFill>
                  <a:schemeClr val="bg1"/>
                </a:solidFill>
                <a:effectLst>
                  <a:outerShdw blurRad="38100" dist="38100" dir="2700000" algn="tl">
                    <a:srgbClr val="000000"/>
                  </a:outerShdw>
                </a:effectLst>
                <a:latin typeface="Verdana" pitchFamily="34" charset="0"/>
              </a:rPr>
            </a:br>
            <a:r>
              <a:rPr lang="en-US" sz="3600" dirty="0" smtClean="0">
                <a:solidFill>
                  <a:schemeClr val="bg1"/>
                </a:solidFill>
                <a:effectLst>
                  <a:outerShdw blurRad="38100" dist="38100" dir="2700000" algn="tl">
                    <a:srgbClr val="000000"/>
                  </a:outerShdw>
                </a:effectLst>
                <a:latin typeface="Verdana" pitchFamily="34" charset="0"/>
              </a:rPr>
              <a:t/>
            </a:r>
            <a:br>
              <a:rPr lang="en-US" sz="3600" dirty="0" smtClean="0">
                <a:solidFill>
                  <a:schemeClr val="bg1"/>
                </a:solidFill>
                <a:effectLst>
                  <a:outerShdw blurRad="38100" dist="38100" dir="2700000" algn="tl">
                    <a:srgbClr val="000000"/>
                  </a:outerShdw>
                </a:effectLst>
                <a:latin typeface="Verdana" pitchFamily="34" charset="0"/>
              </a:rPr>
            </a:br>
            <a:r>
              <a:rPr lang="en-US" sz="3600" dirty="0" smtClean="0">
                <a:solidFill>
                  <a:schemeClr val="bg1"/>
                </a:solidFill>
                <a:effectLst>
                  <a:outerShdw blurRad="38100" dist="38100" dir="2700000" algn="tl">
                    <a:srgbClr val="000000"/>
                  </a:outerShdw>
                </a:effectLst>
                <a:latin typeface="Verdana" pitchFamily="34" charset="0"/>
              </a:rPr>
              <a:t>…because </a:t>
            </a:r>
            <a:br>
              <a:rPr lang="en-US" sz="3600" dirty="0" smtClean="0">
                <a:solidFill>
                  <a:schemeClr val="bg1"/>
                </a:solidFill>
                <a:effectLst>
                  <a:outerShdw blurRad="38100" dist="38100" dir="2700000" algn="tl">
                    <a:srgbClr val="000000"/>
                  </a:outerShdw>
                </a:effectLst>
                <a:latin typeface="Verdana" pitchFamily="34" charset="0"/>
              </a:rPr>
            </a:br>
            <a:r>
              <a:rPr lang="en-US" sz="3600" dirty="0" smtClean="0">
                <a:solidFill>
                  <a:schemeClr val="bg1"/>
                </a:solidFill>
                <a:effectLst>
                  <a:outerShdw blurRad="38100" dist="38100" dir="2700000" algn="tl">
                    <a:srgbClr val="000000"/>
                  </a:outerShdw>
                </a:effectLst>
                <a:latin typeface="Verdana" pitchFamily="34" charset="0"/>
              </a:rPr>
              <a:t>there is not </a:t>
            </a:r>
            <a:br>
              <a:rPr lang="en-US" sz="3600" dirty="0" smtClean="0">
                <a:solidFill>
                  <a:schemeClr val="bg1"/>
                </a:solidFill>
                <a:effectLst>
                  <a:outerShdw blurRad="38100" dist="38100" dir="2700000" algn="tl">
                    <a:srgbClr val="000000"/>
                  </a:outerShdw>
                </a:effectLst>
                <a:latin typeface="Verdana" pitchFamily="34" charset="0"/>
              </a:rPr>
            </a:br>
            <a:r>
              <a:rPr lang="en-US" sz="3600" dirty="0" smtClean="0">
                <a:solidFill>
                  <a:schemeClr val="bg1"/>
                </a:solidFill>
                <a:effectLst>
                  <a:outerShdw blurRad="38100" dist="38100" dir="2700000" algn="tl">
                    <a:srgbClr val="000000"/>
                  </a:outerShdw>
                </a:effectLst>
                <a:latin typeface="Verdana" pitchFamily="34" charset="0"/>
              </a:rPr>
              <a:t>enough good information </a:t>
            </a:r>
            <a:br>
              <a:rPr lang="en-US" sz="3600" dirty="0" smtClean="0">
                <a:solidFill>
                  <a:schemeClr val="bg1"/>
                </a:solidFill>
                <a:effectLst>
                  <a:outerShdw blurRad="38100" dist="38100" dir="2700000" algn="tl">
                    <a:srgbClr val="000000"/>
                  </a:outerShdw>
                </a:effectLst>
                <a:latin typeface="Verdana" pitchFamily="34" charset="0"/>
              </a:rPr>
            </a:br>
            <a:r>
              <a:rPr lang="en-US" sz="3600" dirty="0" smtClean="0">
                <a:solidFill>
                  <a:schemeClr val="bg1"/>
                </a:solidFill>
                <a:effectLst>
                  <a:outerShdw blurRad="38100" dist="38100" dir="2700000" algn="tl">
                    <a:srgbClr val="000000"/>
                  </a:outerShdw>
                </a:effectLst>
                <a:latin typeface="Verdana" pitchFamily="34" charset="0"/>
              </a:rPr>
              <a:t>on the state </a:t>
            </a:r>
            <a:br>
              <a:rPr lang="en-US" sz="3600" dirty="0" smtClean="0">
                <a:solidFill>
                  <a:schemeClr val="bg1"/>
                </a:solidFill>
                <a:effectLst>
                  <a:outerShdw blurRad="38100" dist="38100" dir="2700000" algn="tl">
                    <a:srgbClr val="000000"/>
                  </a:outerShdw>
                </a:effectLst>
                <a:latin typeface="Verdana" pitchFamily="34" charset="0"/>
              </a:rPr>
            </a:br>
            <a:r>
              <a:rPr lang="en-US" sz="3600" dirty="0" smtClean="0">
                <a:solidFill>
                  <a:schemeClr val="bg1"/>
                </a:solidFill>
                <a:effectLst>
                  <a:outerShdw blurRad="38100" dist="38100" dir="2700000" algn="tl">
                    <a:srgbClr val="000000"/>
                  </a:outerShdw>
                </a:effectLst>
                <a:latin typeface="Verdana" pitchFamily="34" charset="0"/>
              </a:rPr>
              <a:t>of our water!</a:t>
            </a:r>
          </a:p>
        </p:txBody>
      </p:sp>
      <p:pic>
        <p:nvPicPr>
          <p:cNvPr id="6" name="Picture 5" descr="Ky River 2010 assessed 1.jpg"/>
          <p:cNvPicPr>
            <a:picLocks noChangeAspect="1"/>
          </p:cNvPicPr>
          <p:nvPr/>
        </p:nvPicPr>
        <p:blipFill>
          <a:blip r:embed="rId3" cstate="print"/>
          <a:stretch>
            <a:fillRect/>
          </a:stretch>
        </p:blipFill>
        <p:spPr>
          <a:xfrm>
            <a:off x="3303791" y="240030"/>
            <a:ext cx="6720526" cy="63436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Rectangle 35"/>
          <p:cNvSpPr/>
          <p:nvPr/>
        </p:nvSpPr>
        <p:spPr>
          <a:xfrm>
            <a:off x="0" y="284163"/>
            <a:ext cx="10287000" cy="708025"/>
          </a:xfrm>
          <a:prstGeom prst="rect">
            <a:avLst/>
          </a:prstGeom>
        </p:spPr>
        <p:txBody>
          <a:bodyPr>
            <a:spAutoFit/>
          </a:bodyPr>
          <a:lstStyle/>
          <a:p>
            <a:pPr algn="ctr">
              <a:defRPr/>
            </a:pPr>
            <a:r>
              <a:rPr lang="en-US" sz="4000" dirty="0">
                <a:solidFill>
                  <a:srgbClr val="FFCC66"/>
                </a:solidFill>
                <a:effectLst>
                  <a:outerShdw blurRad="38100" dist="38100" dir="2700000" algn="tl">
                    <a:srgbClr val="000000"/>
                  </a:outerShdw>
                </a:effectLst>
              </a:rPr>
              <a:t>How we’re set up:</a:t>
            </a:r>
          </a:p>
        </p:txBody>
      </p:sp>
      <p:grpSp>
        <p:nvGrpSpPr>
          <p:cNvPr id="93" name="Group 92"/>
          <p:cNvGrpSpPr/>
          <p:nvPr/>
        </p:nvGrpSpPr>
        <p:grpSpPr>
          <a:xfrm>
            <a:off x="1057123" y="1386891"/>
            <a:ext cx="8143875" cy="4920094"/>
            <a:chOff x="1306513" y="1636281"/>
            <a:chExt cx="8143875" cy="4920094"/>
          </a:xfrm>
        </p:grpSpPr>
        <p:grpSp>
          <p:nvGrpSpPr>
            <p:cNvPr id="3" name="Group 34"/>
            <p:cNvGrpSpPr>
              <a:grpSpLocks/>
            </p:cNvGrpSpPr>
            <p:nvPr/>
          </p:nvGrpSpPr>
          <p:grpSpPr bwMode="auto">
            <a:xfrm rot="10800000">
              <a:off x="1306513" y="1636281"/>
              <a:ext cx="8143875" cy="4920094"/>
              <a:chOff x="974725" y="492360"/>
              <a:chExt cx="8143875" cy="4919873"/>
            </a:xfrm>
          </p:grpSpPr>
          <p:sp>
            <p:nvSpPr>
              <p:cNvPr id="13342" name="Line 1054"/>
              <p:cNvSpPr>
                <a:spLocks noChangeShapeType="1"/>
              </p:cNvSpPr>
              <p:nvPr/>
            </p:nvSpPr>
            <p:spPr bwMode="auto">
              <a:xfrm flipV="1">
                <a:off x="7701359" y="5081588"/>
                <a:ext cx="232172" cy="307975"/>
              </a:xfrm>
              <a:prstGeom prst="line">
                <a:avLst/>
              </a:prstGeom>
              <a:noFill/>
              <a:ln w="9525">
                <a:solidFill>
                  <a:schemeClr val="bg1"/>
                </a:solidFill>
                <a:round/>
                <a:headEnd/>
                <a:tailEnd/>
              </a:ln>
            </p:spPr>
            <p:txBody>
              <a:bodyPr wrap="none" anchor="ctr"/>
              <a:lstStyle/>
              <a:p>
                <a:endParaRPr lang="en-US"/>
              </a:p>
            </p:txBody>
          </p:sp>
          <p:sp>
            <p:nvSpPr>
              <p:cNvPr id="13321" name="Text Box 1068"/>
              <p:cNvSpPr txBox="1">
                <a:spLocks noChangeArrowheads="1"/>
              </p:cNvSpPr>
              <p:nvPr/>
            </p:nvSpPr>
            <p:spPr bwMode="auto">
              <a:xfrm rot="10800000">
                <a:off x="3332163" y="1555750"/>
                <a:ext cx="3548062" cy="708025"/>
              </a:xfrm>
              <a:prstGeom prst="rect">
                <a:avLst/>
              </a:prstGeom>
              <a:solidFill>
                <a:srgbClr val="FF9966"/>
              </a:solidFill>
              <a:ln w="9525">
                <a:solidFill>
                  <a:schemeClr val="bg1"/>
                </a:solidFill>
                <a:miter lim="800000"/>
                <a:headEnd/>
                <a:tailEnd/>
              </a:ln>
            </p:spPr>
            <p:txBody>
              <a:bodyPr>
                <a:spAutoFit/>
              </a:bodyPr>
              <a:lstStyle/>
              <a:p>
                <a:pPr algn="ctr"/>
                <a:r>
                  <a:rPr lang="en-US" sz="2000" dirty="0">
                    <a:solidFill>
                      <a:schemeClr val="tx1"/>
                    </a:solidFill>
                  </a:rPr>
                  <a:t>Basin Steering Committee or Board of Directors</a:t>
                </a:r>
              </a:p>
            </p:txBody>
          </p:sp>
          <p:sp>
            <p:nvSpPr>
              <p:cNvPr id="13322" name="Text Box 1072"/>
              <p:cNvSpPr txBox="1">
                <a:spLocks noChangeArrowheads="1"/>
              </p:cNvSpPr>
              <p:nvPr/>
            </p:nvSpPr>
            <p:spPr bwMode="auto">
              <a:xfrm rot="10800000">
                <a:off x="2833728" y="492360"/>
                <a:ext cx="4533900" cy="769441"/>
              </a:xfrm>
              <a:prstGeom prst="rect">
                <a:avLst/>
              </a:prstGeom>
              <a:solidFill>
                <a:srgbClr val="FF99CC"/>
              </a:solidFill>
              <a:ln w="9525">
                <a:solidFill>
                  <a:schemeClr val="bg1"/>
                </a:solidFill>
                <a:miter lim="800000"/>
                <a:headEnd/>
                <a:tailEnd/>
              </a:ln>
            </p:spPr>
            <p:txBody>
              <a:bodyPr>
                <a:spAutoFit/>
              </a:bodyPr>
              <a:lstStyle/>
              <a:p>
                <a:pPr algn="ctr"/>
                <a:r>
                  <a:rPr lang="en-US" sz="2200" dirty="0">
                    <a:solidFill>
                      <a:schemeClr val="tx1"/>
                    </a:solidFill>
                    <a:latin typeface="Arial" charset="0"/>
                  </a:rPr>
                  <a:t> </a:t>
                </a:r>
                <a:r>
                  <a:rPr lang="en-US" sz="2200" dirty="0">
                    <a:solidFill>
                      <a:schemeClr val="tx1"/>
                    </a:solidFill>
                  </a:rPr>
                  <a:t>Watershed Watch In Kentucky</a:t>
                </a:r>
              </a:p>
              <a:p>
                <a:pPr algn="ctr"/>
                <a:r>
                  <a:rPr lang="en-US" sz="2200" dirty="0">
                    <a:solidFill>
                      <a:schemeClr val="tx1"/>
                    </a:solidFill>
                  </a:rPr>
                  <a:t>Board of Directors</a:t>
                </a:r>
              </a:p>
            </p:txBody>
          </p:sp>
          <p:sp>
            <p:nvSpPr>
              <p:cNvPr id="13323" name="Text Box 1074"/>
              <p:cNvSpPr txBox="1">
                <a:spLocks noChangeArrowheads="1"/>
              </p:cNvSpPr>
              <p:nvPr/>
            </p:nvSpPr>
            <p:spPr bwMode="auto">
              <a:xfrm rot="10800000">
                <a:off x="4041816" y="2698750"/>
                <a:ext cx="2143125" cy="527050"/>
              </a:xfrm>
              <a:prstGeom prst="rect">
                <a:avLst/>
              </a:prstGeom>
              <a:solidFill>
                <a:srgbClr val="FFFF66"/>
              </a:solidFill>
              <a:ln w="9525">
                <a:solidFill>
                  <a:schemeClr val="bg1"/>
                </a:solidFill>
                <a:miter lim="800000"/>
                <a:headEnd/>
                <a:tailEnd/>
              </a:ln>
            </p:spPr>
            <p:txBody>
              <a:bodyPr>
                <a:spAutoFit/>
              </a:bodyPr>
              <a:lstStyle/>
              <a:p>
                <a:pPr algn="ctr"/>
                <a:r>
                  <a:rPr lang="en-US" sz="1400" dirty="0">
                    <a:solidFill>
                      <a:schemeClr val="tx1"/>
                    </a:solidFill>
                  </a:rPr>
                  <a:t>Sampling Event Coordinator</a:t>
                </a:r>
                <a:endParaRPr lang="en-US" sz="2400" dirty="0">
                  <a:solidFill>
                    <a:schemeClr val="tx1"/>
                  </a:solidFill>
                </a:endParaRPr>
              </a:p>
            </p:txBody>
          </p:sp>
          <p:sp>
            <p:nvSpPr>
              <p:cNvPr id="13324" name="Text Box 1077"/>
              <p:cNvSpPr txBox="1">
                <a:spLocks noChangeArrowheads="1"/>
              </p:cNvSpPr>
              <p:nvPr/>
            </p:nvSpPr>
            <p:spPr bwMode="auto">
              <a:xfrm rot="10800000">
                <a:off x="6423025" y="2805047"/>
                <a:ext cx="2143125" cy="314325"/>
              </a:xfrm>
              <a:prstGeom prst="rect">
                <a:avLst/>
              </a:prstGeom>
              <a:solidFill>
                <a:srgbClr val="FFFF66"/>
              </a:solidFill>
              <a:ln w="9525">
                <a:solidFill>
                  <a:schemeClr val="bg1"/>
                </a:solidFill>
                <a:miter lim="800000"/>
                <a:headEnd/>
                <a:tailEnd/>
              </a:ln>
            </p:spPr>
            <p:txBody>
              <a:bodyPr>
                <a:spAutoFit/>
              </a:bodyPr>
              <a:lstStyle/>
              <a:p>
                <a:pPr algn="ctr"/>
                <a:r>
                  <a:rPr lang="en-US" sz="1400" dirty="0">
                    <a:solidFill>
                      <a:schemeClr val="tx1"/>
                    </a:solidFill>
                  </a:rPr>
                  <a:t>Lab Manager</a:t>
                </a:r>
              </a:p>
            </p:txBody>
          </p:sp>
          <p:sp>
            <p:nvSpPr>
              <p:cNvPr id="13325" name="Text Box 1080"/>
              <p:cNvSpPr txBox="1">
                <a:spLocks noChangeArrowheads="1"/>
              </p:cNvSpPr>
              <p:nvPr/>
            </p:nvSpPr>
            <p:spPr bwMode="auto">
              <a:xfrm rot="10800000">
                <a:off x="1622425" y="2844800"/>
                <a:ext cx="2143125" cy="314325"/>
              </a:xfrm>
              <a:prstGeom prst="rect">
                <a:avLst/>
              </a:prstGeom>
              <a:solidFill>
                <a:srgbClr val="FFFF66"/>
              </a:solidFill>
              <a:ln w="9525">
                <a:solidFill>
                  <a:schemeClr val="bg1"/>
                </a:solidFill>
                <a:miter lim="800000"/>
                <a:headEnd/>
                <a:tailEnd/>
              </a:ln>
            </p:spPr>
            <p:txBody>
              <a:bodyPr>
                <a:spAutoFit/>
              </a:bodyPr>
              <a:lstStyle/>
              <a:p>
                <a:pPr algn="ctr"/>
                <a:r>
                  <a:rPr lang="en-US" sz="1400" dirty="0">
                    <a:solidFill>
                      <a:schemeClr val="tx1"/>
                    </a:solidFill>
                  </a:rPr>
                  <a:t>Science Advisor(s)</a:t>
                </a:r>
              </a:p>
            </p:txBody>
          </p:sp>
          <p:sp>
            <p:nvSpPr>
              <p:cNvPr id="13326" name="Text Box 1082"/>
              <p:cNvSpPr txBox="1">
                <a:spLocks noChangeArrowheads="1"/>
              </p:cNvSpPr>
              <p:nvPr/>
            </p:nvSpPr>
            <p:spPr bwMode="auto">
              <a:xfrm rot="10800000">
                <a:off x="2174875" y="3606800"/>
                <a:ext cx="1714500" cy="527050"/>
              </a:xfrm>
              <a:prstGeom prst="rect">
                <a:avLst/>
              </a:prstGeom>
              <a:solidFill>
                <a:srgbClr val="CCFF99"/>
              </a:solidFill>
              <a:ln w="9525">
                <a:solidFill>
                  <a:schemeClr val="bg1"/>
                </a:solidFill>
                <a:miter lim="800000"/>
                <a:headEnd/>
                <a:tailEnd/>
              </a:ln>
            </p:spPr>
            <p:txBody>
              <a:bodyPr>
                <a:spAutoFit/>
              </a:bodyPr>
              <a:lstStyle/>
              <a:p>
                <a:pPr algn="ctr"/>
                <a:r>
                  <a:rPr lang="en-US" sz="1400" dirty="0">
                    <a:solidFill>
                      <a:schemeClr val="tx1"/>
                    </a:solidFill>
                  </a:rPr>
                  <a:t>Area </a:t>
                </a:r>
              </a:p>
              <a:p>
                <a:pPr algn="ctr"/>
                <a:r>
                  <a:rPr lang="en-US" sz="1400" dirty="0">
                    <a:solidFill>
                      <a:schemeClr val="tx1"/>
                    </a:solidFill>
                  </a:rPr>
                  <a:t>coordinator</a:t>
                </a:r>
                <a:endParaRPr lang="en-US" sz="2400" dirty="0">
                  <a:solidFill>
                    <a:schemeClr val="tx1"/>
                  </a:solidFill>
                </a:endParaRPr>
              </a:p>
            </p:txBody>
          </p:sp>
          <p:sp>
            <p:nvSpPr>
              <p:cNvPr id="13327" name="Text Box 1083"/>
              <p:cNvSpPr txBox="1">
                <a:spLocks noChangeArrowheads="1"/>
              </p:cNvSpPr>
              <p:nvPr/>
            </p:nvSpPr>
            <p:spPr bwMode="auto">
              <a:xfrm rot="10800000">
                <a:off x="4256128" y="3606800"/>
                <a:ext cx="1714500" cy="527050"/>
              </a:xfrm>
              <a:prstGeom prst="rect">
                <a:avLst/>
              </a:prstGeom>
              <a:solidFill>
                <a:srgbClr val="CCFF99"/>
              </a:solidFill>
              <a:ln w="9525">
                <a:solidFill>
                  <a:schemeClr val="bg1"/>
                </a:solidFill>
                <a:miter lim="800000"/>
                <a:headEnd/>
                <a:tailEnd/>
              </a:ln>
            </p:spPr>
            <p:txBody>
              <a:bodyPr>
                <a:spAutoFit/>
              </a:bodyPr>
              <a:lstStyle/>
              <a:p>
                <a:pPr algn="ctr"/>
                <a:r>
                  <a:rPr lang="en-US" sz="1400" dirty="0">
                    <a:solidFill>
                      <a:schemeClr val="tx1"/>
                    </a:solidFill>
                  </a:rPr>
                  <a:t>Area </a:t>
                </a:r>
              </a:p>
              <a:p>
                <a:pPr algn="ctr"/>
                <a:r>
                  <a:rPr lang="en-US" sz="1400" dirty="0">
                    <a:solidFill>
                      <a:schemeClr val="tx1"/>
                    </a:solidFill>
                  </a:rPr>
                  <a:t>coordinator</a:t>
                </a:r>
                <a:endParaRPr lang="en-US" sz="2400" dirty="0">
                  <a:solidFill>
                    <a:schemeClr val="tx1"/>
                  </a:solidFill>
                </a:endParaRPr>
              </a:p>
            </p:txBody>
          </p:sp>
          <p:sp>
            <p:nvSpPr>
              <p:cNvPr id="13328" name="Text Box 1084"/>
              <p:cNvSpPr txBox="1">
                <a:spLocks noChangeArrowheads="1"/>
              </p:cNvSpPr>
              <p:nvPr/>
            </p:nvSpPr>
            <p:spPr bwMode="auto">
              <a:xfrm rot="10800000">
                <a:off x="6281724" y="3606800"/>
                <a:ext cx="1714500" cy="527050"/>
              </a:xfrm>
              <a:prstGeom prst="rect">
                <a:avLst/>
              </a:prstGeom>
              <a:solidFill>
                <a:srgbClr val="CCFF99"/>
              </a:solidFill>
              <a:ln w="9525">
                <a:solidFill>
                  <a:schemeClr val="bg1"/>
                </a:solidFill>
                <a:miter lim="800000"/>
                <a:headEnd/>
                <a:tailEnd/>
              </a:ln>
            </p:spPr>
            <p:txBody>
              <a:bodyPr>
                <a:spAutoFit/>
              </a:bodyPr>
              <a:lstStyle/>
              <a:p>
                <a:pPr algn="ctr"/>
                <a:r>
                  <a:rPr lang="en-US" sz="1400" dirty="0">
                    <a:solidFill>
                      <a:schemeClr val="tx1"/>
                    </a:solidFill>
                  </a:rPr>
                  <a:t>Area </a:t>
                </a:r>
              </a:p>
              <a:p>
                <a:pPr algn="ctr"/>
                <a:r>
                  <a:rPr lang="en-US" sz="1400" dirty="0">
                    <a:solidFill>
                      <a:schemeClr val="tx1"/>
                    </a:solidFill>
                  </a:rPr>
                  <a:t>coordinator</a:t>
                </a:r>
                <a:endParaRPr lang="en-US" sz="2400" dirty="0">
                  <a:solidFill>
                    <a:schemeClr val="tx1"/>
                  </a:solidFill>
                </a:endParaRPr>
              </a:p>
            </p:txBody>
          </p:sp>
          <p:sp>
            <p:nvSpPr>
              <p:cNvPr id="13329" name="Text Box 1085"/>
              <p:cNvSpPr txBox="1">
                <a:spLocks noChangeArrowheads="1"/>
              </p:cNvSpPr>
              <p:nvPr/>
            </p:nvSpPr>
            <p:spPr bwMode="auto">
              <a:xfrm rot="10800000">
                <a:off x="5346700" y="4673601"/>
                <a:ext cx="1714500" cy="738631"/>
              </a:xfrm>
              <a:prstGeom prst="rect">
                <a:avLst/>
              </a:prstGeom>
              <a:solidFill>
                <a:schemeClr val="hlink"/>
              </a:solidFill>
              <a:ln w="9525">
                <a:solidFill>
                  <a:schemeClr val="bg1"/>
                </a:solidFill>
                <a:miter lim="800000"/>
                <a:headEnd/>
                <a:tailEnd/>
              </a:ln>
            </p:spPr>
            <p:txBody>
              <a:bodyPr>
                <a:spAutoFit/>
              </a:bodyPr>
              <a:lstStyle/>
              <a:p>
                <a:pPr algn="ctr"/>
                <a:r>
                  <a:rPr lang="en-US" sz="1400" dirty="0" smtClean="0">
                    <a:solidFill>
                      <a:schemeClr val="tx1"/>
                    </a:solidFill>
                  </a:rPr>
                  <a:t>Watershed Watch Trained Sampler</a:t>
                </a:r>
                <a:endParaRPr lang="en-US" sz="2400" dirty="0">
                  <a:solidFill>
                    <a:schemeClr val="tx1"/>
                  </a:solidFill>
                </a:endParaRPr>
              </a:p>
            </p:txBody>
          </p:sp>
          <p:sp>
            <p:nvSpPr>
              <p:cNvPr id="13330" name="Text Box 1086"/>
              <p:cNvSpPr txBox="1">
                <a:spLocks noChangeArrowheads="1"/>
              </p:cNvSpPr>
              <p:nvPr/>
            </p:nvSpPr>
            <p:spPr bwMode="auto">
              <a:xfrm rot="10800000">
                <a:off x="974725" y="4673601"/>
                <a:ext cx="1714500" cy="738631"/>
              </a:xfrm>
              <a:prstGeom prst="rect">
                <a:avLst/>
              </a:prstGeom>
              <a:solidFill>
                <a:schemeClr val="hlink"/>
              </a:solidFill>
              <a:ln w="9525">
                <a:solidFill>
                  <a:schemeClr val="bg1"/>
                </a:solidFill>
                <a:miter lim="800000"/>
                <a:headEnd/>
                <a:tailEnd/>
              </a:ln>
            </p:spPr>
            <p:txBody>
              <a:bodyPr>
                <a:spAutoFit/>
              </a:bodyPr>
              <a:lstStyle/>
              <a:p>
                <a:pPr algn="ctr"/>
                <a:r>
                  <a:rPr lang="en-US" sz="1400" dirty="0" smtClean="0">
                    <a:solidFill>
                      <a:schemeClr val="tx1"/>
                    </a:solidFill>
                  </a:rPr>
                  <a:t>Watershed Watch Trained Sampler</a:t>
                </a:r>
                <a:endParaRPr lang="en-US" sz="2400" dirty="0">
                  <a:solidFill>
                    <a:schemeClr val="tx1"/>
                  </a:solidFill>
                </a:endParaRPr>
              </a:p>
            </p:txBody>
          </p:sp>
          <p:sp>
            <p:nvSpPr>
              <p:cNvPr id="13331" name="Text Box 1087"/>
              <p:cNvSpPr txBox="1">
                <a:spLocks noChangeArrowheads="1"/>
              </p:cNvSpPr>
              <p:nvPr/>
            </p:nvSpPr>
            <p:spPr bwMode="auto">
              <a:xfrm rot="10800000">
                <a:off x="7404100" y="4673602"/>
                <a:ext cx="1714500" cy="738631"/>
              </a:xfrm>
              <a:prstGeom prst="rect">
                <a:avLst/>
              </a:prstGeom>
              <a:solidFill>
                <a:schemeClr val="hlink"/>
              </a:solidFill>
              <a:ln w="9525">
                <a:solidFill>
                  <a:schemeClr val="bg1"/>
                </a:solidFill>
                <a:miter lim="800000"/>
                <a:headEnd/>
                <a:tailEnd/>
              </a:ln>
            </p:spPr>
            <p:txBody>
              <a:bodyPr>
                <a:spAutoFit/>
              </a:bodyPr>
              <a:lstStyle/>
              <a:p>
                <a:pPr algn="ctr"/>
                <a:r>
                  <a:rPr lang="en-US" sz="1400" dirty="0" smtClean="0">
                    <a:solidFill>
                      <a:schemeClr val="tx1"/>
                    </a:solidFill>
                  </a:rPr>
                  <a:t>Watershed Watch Trained Sampler</a:t>
                </a:r>
                <a:endParaRPr lang="en-US" sz="2400" dirty="0">
                  <a:solidFill>
                    <a:schemeClr val="tx1"/>
                  </a:solidFill>
                </a:endParaRPr>
              </a:p>
            </p:txBody>
          </p:sp>
          <p:sp>
            <p:nvSpPr>
              <p:cNvPr id="13332" name="Text Box 1088"/>
              <p:cNvSpPr txBox="1">
                <a:spLocks noChangeArrowheads="1"/>
              </p:cNvSpPr>
              <p:nvPr/>
            </p:nvSpPr>
            <p:spPr bwMode="auto">
              <a:xfrm rot="10800000">
                <a:off x="3203575" y="4673601"/>
                <a:ext cx="1714500" cy="738631"/>
              </a:xfrm>
              <a:prstGeom prst="rect">
                <a:avLst/>
              </a:prstGeom>
              <a:solidFill>
                <a:schemeClr val="hlink"/>
              </a:solidFill>
              <a:ln w="9525">
                <a:solidFill>
                  <a:schemeClr val="bg1"/>
                </a:solidFill>
                <a:miter lim="800000"/>
                <a:headEnd/>
                <a:tailEnd/>
              </a:ln>
            </p:spPr>
            <p:txBody>
              <a:bodyPr>
                <a:spAutoFit/>
              </a:bodyPr>
              <a:lstStyle/>
              <a:p>
                <a:pPr algn="ctr"/>
                <a:r>
                  <a:rPr lang="en-US" sz="1400" dirty="0" smtClean="0">
                    <a:solidFill>
                      <a:schemeClr val="tx1"/>
                    </a:solidFill>
                  </a:rPr>
                  <a:t>Watershed Watch Trained Sampler</a:t>
                </a:r>
                <a:endParaRPr lang="en-US" sz="2400" dirty="0">
                  <a:solidFill>
                    <a:schemeClr val="tx1"/>
                  </a:solidFill>
                </a:endParaRPr>
              </a:p>
            </p:txBody>
          </p:sp>
          <p:cxnSp>
            <p:nvCxnSpPr>
              <p:cNvPr id="13335" name="AutoShape 1093"/>
              <p:cNvCxnSpPr>
                <a:cxnSpLocks noChangeShapeType="1"/>
                <a:stCxn id="13321" idx="0"/>
                <a:endCxn id="13323" idx="2"/>
              </p:cNvCxnSpPr>
              <p:nvPr/>
            </p:nvCxnSpPr>
            <p:spPr bwMode="auto">
              <a:xfrm rot="10800000" flipH="1" flipV="1">
                <a:off x="5106194" y="2263775"/>
                <a:ext cx="7184" cy="434974"/>
              </a:xfrm>
              <a:prstGeom prst="straightConnector1">
                <a:avLst/>
              </a:prstGeom>
              <a:noFill/>
              <a:ln w="28575">
                <a:solidFill>
                  <a:schemeClr val="bg1"/>
                </a:solidFill>
                <a:round/>
                <a:headEnd type="triangle" w="med" len="med"/>
                <a:tailEnd type="triangle" w="med" len="med"/>
              </a:ln>
            </p:spPr>
          </p:cxnSp>
        </p:grpSp>
        <p:cxnSp>
          <p:nvCxnSpPr>
            <p:cNvPr id="53" name="AutoShape 1093"/>
            <p:cNvCxnSpPr>
              <a:cxnSpLocks noChangeShapeType="1"/>
              <a:stCxn id="13322" idx="0"/>
              <a:endCxn id="13321" idx="2"/>
            </p:cNvCxnSpPr>
            <p:nvPr/>
          </p:nvCxnSpPr>
          <p:spPr bwMode="auto">
            <a:xfrm flipH="1" flipV="1">
              <a:off x="5318919" y="5492937"/>
              <a:ext cx="5516" cy="293962"/>
            </a:xfrm>
            <a:prstGeom prst="straightConnector1">
              <a:avLst/>
            </a:prstGeom>
            <a:noFill/>
            <a:ln w="28575">
              <a:solidFill>
                <a:schemeClr val="bg1"/>
              </a:solidFill>
              <a:round/>
              <a:headEnd type="triangle" w="med" len="med"/>
              <a:tailEnd type="triangle" w="med" len="med"/>
            </a:ln>
          </p:spPr>
        </p:cxnSp>
        <p:cxnSp>
          <p:nvCxnSpPr>
            <p:cNvPr id="54" name="AutoShape 1093"/>
            <p:cNvCxnSpPr>
              <a:cxnSpLocks noChangeShapeType="1"/>
              <a:stCxn id="13323" idx="1"/>
              <a:endCxn id="13324" idx="3"/>
            </p:cNvCxnSpPr>
            <p:nvPr/>
          </p:nvCxnSpPr>
          <p:spPr bwMode="auto">
            <a:xfrm flipH="1">
              <a:off x="4002088" y="4086349"/>
              <a:ext cx="238084" cy="66"/>
            </a:xfrm>
            <a:prstGeom prst="straightConnector1">
              <a:avLst/>
            </a:prstGeom>
            <a:noFill/>
            <a:ln w="28575">
              <a:solidFill>
                <a:schemeClr val="bg1"/>
              </a:solidFill>
              <a:round/>
              <a:headEnd type="triangle" w="med" len="med"/>
              <a:tailEnd type="triangle" w="med" len="med"/>
            </a:ln>
          </p:spPr>
        </p:cxnSp>
        <p:cxnSp>
          <p:nvCxnSpPr>
            <p:cNvPr id="55" name="AutoShape 1093"/>
            <p:cNvCxnSpPr>
              <a:cxnSpLocks noChangeShapeType="1"/>
            </p:cNvCxnSpPr>
            <p:nvPr/>
          </p:nvCxnSpPr>
          <p:spPr bwMode="auto">
            <a:xfrm flipH="1" flipV="1">
              <a:off x="6965343" y="4198289"/>
              <a:ext cx="2914" cy="591004"/>
            </a:xfrm>
            <a:prstGeom prst="straightConnector1">
              <a:avLst/>
            </a:prstGeom>
            <a:noFill/>
            <a:ln w="28575">
              <a:solidFill>
                <a:schemeClr val="bg1"/>
              </a:solidFill>
              <a:round/>
              <a:headEnd type="triangle" w="med" len="med"/>
              <a:tailEnd type="triangle" w="med" len="med"/>
            </a:ln>
          </p:spPr>
        </p:cxnSp>
        <p:cxnSp>
          <p:nvCxnSpPr>
            <p:cNvPr id="69" name="AutoShape 1093"/>
            <p:cNvCxnSpPr>
              <a:cxnSpLocks noChangeShapeType="1"/>
              <a:stCxn id="13323" idx="0"/>
              <a:endCxn id="13327" idx="2"/>
            </p:cNvCxnSpPr>
            <p:nvPr/>
          </p:nvCxnSpPr>
          <p:spPr bwMode="auto">
            <a:xfrm flipV="1">
              <a:off x="5311735" y="3441795"/>
              <a:ext cx="0" cy="381017"/>
            </a:xfrm>
            <a:prstGeom prst="straightConnector1">
              <a:avLst/>
            </a:prstGeom>
            <a:noFill/>
            <a:ln w="28575">
              <a:solidFill>
                <a:schemeClr val="bg1"/>
              </a:solidFill>
              <a:round/>
              <a:headEnd type="triangle" w="med" len="med"/>
              <a:tailEnd type="triangle" w="med" len="med"/>
            </a:ln>
          </p:spPr>
        </p:cxnSp>
        <p:cxnSp>
          <p:nvCxnSpPr>
            <p:cNvPr id="75" name="Straight Connector 74"/>
            <p:cNvCxnSpPr/>
            <p:nvPr/>
          </p:nvCxnSpPr>
          <p:spPr bwMode="auto">
            <a:xfrm flipV="1">
              <a:off x="3267986" y="3638550"/>
              <a:ext cx="4161514" cy="3148"/>
            </a:xfrm>
            <a:prstGeom prst="line">
              <a:avLst/>
            </a:prstGeom>
            <a:solidFill>
              <a:schemeClr val="accent1"/>
            </a:solidFill>
            <a:ln w="25400" cap="flat" cmpd="sng" algn="ctr">
              <a:solidFill>
                <a:schemeClr val="bg1"/>
              </a:solidFill>
              <a:prstDash val="solid"/>
              <a:round/>
              <a:headEnd type="none" w="med" len="med"/>
              <a:tailEnd type="none" w="med" len="med"/>
            </a:ln>
            <a:effectLst/>
          </p:spPr>
        </p:cxnSp>
        <p:cxnSp>
          <p:nvCxnSpPr>
            <p:cNvPr id="77" name="Straight Arrow Connector 76"/>
            <p:cNvCxnSpPr/>
            <p:nvPr/>
          </p:nvCxnSpPr>
          <p:spPr bwMode="auto">
            <a:xfrm flipV="1">
              <a:off x="3280738" y="3441795"/>
              <a:ext cx="638" cy="191952"/>
            </a:xfrm>
            <a:prstGeom prst="straightConnector1">
              <a:avLst/>
            </a:prstGeom>
            <a:solidFill>
              <a:schemeClr val="accent1"/>
            </a:solidFill>
            <a:ln w="25400" cap="flat" cmpd="sng" algn="ctr">
              <a:solidFill>
                <a:schemeClr val="bg1"/>
              </a:solidFill>
              <a:prstDash val="solid"/>
              <a:round/>
              <a:headEnd type="none" w="med" len="med"/>
              <a:tailEnd type="arrow"/>
            </a:ln>
            <a:effectLst/>
          </p:spPr>
        </p:cxnSp>
        <p:cxnSp>
          <p:nvCxnSpPr>
            <p:cNvPr id="82" name="Straight Arrow Connector 81"/>
            <p:cNvCxnSpPr/>
            <p:nvPr/>
          </p:nvCxnSpPr>
          <p:spPr bwMode="auto">
            <a:xfrm flipV="1">
              <a:off x="7414588" y="3451320"/>
              <a:ext cx="638" cy="191952"/>
            </a:xfrm>
            <a:prstGeom prst="straightConnector1">
              <a:avLst/>
            </a:prstGeom>
            <a:solidFill>
              <a:schemeClr val="accent1"/>
            </a:solidFill>
            <a:ln w="25400" cap="flat" cmpd="sng" algn="ctr">
              <a:solidFill>
                <a:schemeClr val="bg1"/>
              </a:solidFill>
              <a:prstDash val="solid"/>
              <a:round/>
              <a:headEnd type="none" w="med" len="med"/>
              <a:tailEnd type="arrow"/>
            </a:ln>
            <a:effectLst/>
          </p:spPr>
        </p:cxnSp>
        <p:cxnSp>
          <p:nvCxnSpPr>
            <p:cNvPr id="88" name="AutoShape 1093"/>
            <p:cNvCxnSpPr>
              <a:cxnSpLocks noChangeShapeType="1"/>
            </p:cNvCxnSpPr>
            <p:nvPr/>
          </p:nvCxnSpPr>
          <p:spPr bwMode="auto">
            <a:xfrm flipH="1" flipV="1">
              <a:off x="7981950" y="2381250"/>
              <a:ext cx="10897" cy="529373"/>
            </a:xfrm>
            <a:prstGeom prst="straightConnector1">
              <a:avLst/>
            </a:prstGeom>
            <a:noFill/>
            <a:ln w="28575">
              <a:solidFill>
                <a:schemeClr val="bg1"/>
              </a:solidFill>
              <a:round/>
              <a:headEnd type="triangle" w="med" len="med"/>
              <a:tailEnd type="triangle" w="med" len="med"/>
            </a:ln>
          </p:spPr>
        </p:cxnSp>
        <p:cxnSp>
          <p:nvCxnSpPr>
            <p:cNvPr id="90" name="AutoShape 1093"/>
            <p:cNvCxnSpPr>
              <a:cxnSpLocks noChangeShapeType="1"/>
            </p:cNvCxnSpPr>
            <p:nvPr/>
          </p:nvCxnSpPr>
          <p:spPr bwMode="auto">
            <a:xfrm flipH="1" flipV="1">
              <a:off x="5810252" y="2381250"/>
              <a:ext cx="10897" cy="529373"/>
            </a:xfrm>
            <a:prstGeom prst="straightConnector1">
              <a:avLst/>
            </a:prstGeom>
            <a:noFill/>
            <a:ln w="28575">
              <a:solidFill>
                <a:schemeClr val="bg1"/>
              </a:solidFill>
              <a:round/>
              <a:headEnd type="triangle" w="med" len="med"/>
              <a:tailEnd type="triangle" w="med" len="med"/>
            </a:ln>
          </p:spPr>
        </p:cxnSp>
        <p:cxnSp>
          <p:nvCxnSpPr>
            <p:cNvPr id="91" name="AutoShape 1093"/>
            <p:cNvCxnSpPr>
              <a:cxnSpLocks noChangeShapeType="1"/>
            </p:cNvCxnSpPr>
            <p:nvPr/>
          </p:nvCxnSpPr>
          <p:spPr bwMode="auto">
            <a:xfrm flipH="1" flipV="1">
              <a:off x="4743450" y="2386013"/>
              <a:ext cx="10897" cy="529373"/>
            </a:xfrm>
            <a:prstGeom prst="straightConnector1">
              <a:avLst/>
            </a:prstGeom>
            <a:noFill/>
            <a:ln w="28575">
              <a:solidFill>
                <a:schemeClr val="bg1"/>
              </a:solidFill>
              <a:round/>
              <a:headEnd type="triangle" w="med" len="med"/>
              <a:tailEnd type="triangle" w="med" len="med"/>
            </a:ln>
          </p:spPr>
        </p:cxnSp>
        <p:cxnSp>
          <p:nvCxnSpPr>
            <p:cNvPr id="92" name="AutoShape 1093"/>
            <p:cNvCxnSpPr>
              <a:cxnSpLocks noChangeShapeType="1"/>
            </p:cNvCxnSpPr>
            <p:nvPr/>
          </p:nvCxnSpPr>
          <p:spPr bwMode="auto">
            <a:xfrm flipH="1" flipV="1">
              <a:off x="2714624" y="2381250"/>
              <a:ext cx="10897" cy="529373"/>
            </a:xfrm>
            <a:prstGeom prst="straightConnector1">
              <a:avLst/>
            </a:prstGeom>
            <a:noFill/>
            <a:ln w="28575">
              <a:solidFill>
                <a:schemeClr val="bg1"/>
              </a:solidFill>
              <a:round/>
              <a:headEnd type="triangle" w="med" len="med"/>
              <a:tailEnd type="triangle" w="med" len="med"/>
            </a:ln>
          </p:spPr>
        </p:cxnSp>
      </p:gr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4808538" y="-76200"/>
            <a:ext cx="190500" cy="822325"/>
          </a:xfrm>
          <a:prstGeom prst="rect">
            <a:avLst/>
          </a:prstGeom>
          <a:noFill/>
          <a:ln w="9525">
            <a:noFill/>
            <a:miter lim="800000"/>
            <a:headEnd/>
            <a:tailEnd/>
          </a:ln>
        </p:spPr>
        <p:txBody>
          <a:bodyPr wrap="none" lIns="0" tIns="0" rIns="0" bIns="0">
            <a:spAutoFit/>
          </a:bodyPr>
          <a:lstStyle/>
          <a:p>
            <a:r>
              <a:rPr lang="en-US" sz="5400">
                <a:solidFill>
                  <a:srgbClr val="FFFF80"/>
                </a:solidFill>
                <a:latin typeface="Arial" charset="0"/>
              </a:rPr>
              <a:t> </a:t>
            </a:r>
            <a:endParaRPr lang="en-US" sz="2400">
              <a:solidFill>
                <a:schemeClr val="tx1"/>
              </a:solidFill>
              <a:latin typeface="Times New Roman" pitchFamily="18" charset="0"/>
            </a:endParaRPr>
          </a:p>
        </p:txBody>
      </p:sp>
      <p:sp>
        <p:nvSpPr>
          <p:cNvPr id="11267" name="Rectangle 4"/>
          <p:cNvSpPr>
            <a:spLocks noChangeArrowheads="1"/>
          </p:cNvSpPr>
          <p:nvPr/>
        </p:nvSpPr>
        <p:spPr bwMode="auto">
          <a:xfrm>
            <a:off x="1377454" y="1634847"/>
            <a:ext cx="9636125" cy="4985980"/>
          </a:xfrm>
          <a:prstGeom prst="rect">
            <a:avLst/>
          </a:prstGeom>
          <a:noFill/>
          <a:ln w="9525">
            <a:noFill/>
            <a:miter lim="800000"/>
            <a:headEnd/>
            <a:tailEnd/>
          </a:ln>
        </p:spPr>
        <p:txBody>
          <a:bodyPr wrap="square" lIns="0" tIns="0" rIns="0" bIns="0">
            <a:spAutoFit/>
          </a:bodyPr>
          <a:lstStyle/>
          <a:p>
            <a:pPr marL="457200" indent="-457200">
              <a:defRPr/>
            </a:pPr>
            <a:r>
              <a:rPr lang="en-US" sz="3600" dirty="0">
                <a:effectLst>
                  <a:outerShdw blurRad="38100" dist="38100" dir="2700000" algn="tl">
                    <a:srgbClr val="000000"/>
                  </a:outerShdw>
                </a:effectLst>
              </a:rPr>
              <a:t>1. Train and certify volunteers </a:t>
            </a:r>
          </a:p>
          <a:p>
            <a:pPr marL="457200" indent="-457200">
              <a:defRPr/>
            </a:pPr>
            <a:endParaRPr lang="en-US" sz="3600" dirty="0">
              <a:effectLst>
                <a:outerShdw blurRad="38100" dist="38100" dir="2700000" algn="tl">
                  <a:srgbClr val="000000"/>
                </a:outerShdw>
              </a:effectLst>
            </a:endParaRPr>
          </a:p>
          <a:p>
            <a:pPr marL="457200" indent="-457200">
              <a:defRPr/>
            </a:pPr>
            <a:r>
              <a:rPr lang="en-US" sz="3600" dirty="0">
                <a:effectLst>
                  <a:outerShdw blurRad="38100" dist="38100" dir="2700000" algn="tl">
                    <a:srgbClr val="000000"/>
                  </a:outerShdw>
                </a:effectLst>
              </a:rPr>
              <a:t>2. Conduct field assessments</a:t>
            </a:r>
          </a:p>
          <a:p>
            <a:pPr marL="457200" indent="-457200">
              <a:buFontTx/>
              <a:buChar char="•"/>
              <a:defRPr/>
            </a:pPr>
            <a:endParaRPr lang="en-US" sz="3600" dirty="0">
              <a:effectLst>
                <a:outerShdw blurRad="38100" dist="38100" dir="2700000" algn="tl">
                  <a:srgbClr val="000000"/>
                </a:outerShdw>
              </a:effectLst>
            </a:endParaRPr>
          </a:p>
          <a:p>
            <a:pPr marL="457200" indent="-457200">
              <a:defRPr/>
            </a:pPr>
            <a:r>
              <a:rPr lang="en-US" sz="3600" dirty="0">
                <a:effectLst>
                  <a:outerShdw blurRad="38100" dist="38100" dir="2700000" algn="tl">
                    <a:srgbClr val="000000"/>
                  </a:outerShdw>
                </a:effectLst>
              </a:rPr>
              <a:t>3. Collect samples for </a:t>
            </a:r>
            <a:r>
              <a:rPr lang="en-US" sz="3600" dirty="0" smtClean="0">
                <a:effectLst>
                  <a:outerShdw blurRad="38100" dist="38100" dir="2700000" algn="tl">
                    <a:srgbClr val="000000"/>
                  </a:outerShdw>
                </a:effectLst>
              </a:rPr>
              <a:t>lab </a:t>
            </a:r>
            <a:r>
              <a:rPr lang="en-US" sz="3600" dirty="0">
                <a:effectLst>
                  <a:outerShdw blurRad="38100" dist="38100" dir="2700000" algn="tl">
                    <a:srgbClr val="000000"/>
                  </a:outerShdw>
                </a:effectLst>
              </a:rPr>
              <a:t>analysis</a:t>
            </a:r>
          </a:p>
          <a:p>
            <a:pPr marL="457200" indent="-457200">
              <a:defRPr/>
            </a:pPr>
            <a:endParaRPr lang="en-US" sz="3600" dirty="0">
              <a:effectLst>
                <a:outerShdw blurRad="38100" dist="38100" dir="2700000" algn="tl">
                  <a:srgbClr val="000000"/>
                </a:outerShdw>
              </a:effectLst>
            </a:endParaRPr>
          </a:p>
          <a:p>
            <a:pPr marL="457200" indent="-457200">
              <a:defRPr/>
            </a:pPr>
            <a:r>
              <a:rPr lang="en-US" sz="3600" dirty="0">
                <a:effectLst>
                  <a:outerShdw blurRad="38100" dist="38100" dir="2700000" algn="tl">
                    <a:srgbClr val="000000"/>
                  </a:outerShdw>
                </a:effectLst>
              </a:rPr>
              <a:t>4. Discuss and </a:t>
            </a:r>
            <a:r>
              <a:rPr lang="en-US" sz="3600" dirty="0" smtClean="0">
                <a:effectLst>
                  <a:outerShdw blurRad="38100" dist="38100" dir="2700000" algn="tl">
                    <a:srgbClr val="000000"/>
                  </a:outerShdw>
                </a:effectLst>
              </a:rPr>
              <a:t>interpret results</a:t>
            </a:r>
          </a:p>
          <a:p>
            <a:pPr marL="457200" indent="-457200">
              <a:defRPr/>
            </a:pPr>
            <a:endParaRPr lang="en-US" sz="3600" dirty="0" smtClean="0">
              <a:effectLst>
                <a:outerShdw blurRad="38100" dist="38100" dir="2700000" algn="tl">
                  <a:srgbClr val="000000"/>
                </a:outerShdw>
              </a:effectLst>
            </a:endParaRPr>
          </a:p>
          <a:p>
            <a:pPr marL="457200" indent="-457200">
              <a:defRPr/>
            </a:pPr>
            <a:r>
              <a:rPr lang="en-US" sz="3600" dirty="0" smtClean="0">
                <a:effectLst>
                  <a:outerShdw blurRad="38100" dist="38100" dir="2700000" algn="tl">
                    <a:srgbClr val="000000"/>
                  </a:outerShdw>
                </a:effectLst>
              </a:rPr>
              <a:t>5. Achieve citizen action</a:t>
            </a:r>
            <a:endParaRPr lang="en-US" sz="3600" dirty="0">
              <a:effectLst>
                <a:outerShdw blurRad="38100" dist="38100" dir="2700000" algn="tl">
                  <a:srgbClr val="000000"/>
                </a:outerShdw>
              </a:effectLst>
            </a:endParaRPr>
          </a:p>
        </p:txBody>
      </p:sp>
      <p:sp>
        <p:nvSpPr>
          <p:cNvPr id="11268" name="Rectangle 5"/>
          <p:cNvSpPr>
            <a:spLocks noChangeArrowheads="1"/>
          </p:cNvSpPr>
          <p:nvPr/>
        </p:nvSpPr>
        <p:spPr bwMode="auto">
          <a:xfrm>
            <a:off x="0" y="265113"/>
            <a:ext cx="10287000" cy="615553"/>
          </a:xfrm>
          <a:prstGeom prst="rect">
            <a:avLst/>
          </a:prstGeom>
          <a:noFill/>
          <a:ln w="9525">
            <a:noFill/>
            <a:miter lim="800000"/>
            <a:headEnd/>
            <a:tailEnd/>
          </a:ln>
        </p:spPr>
        <p:txBody>
          <a:bodyPr lIns="0" tIns="0" rIns="0" bIns="0">
            <a:spAutoFit/>
          </a:bodyPr>
          <a:lstStyle/>
          <a:p>
            <a:pPr algn="ctr">
              <a:defRPr/>
            </a:pPr>
            <a:r>
              <a:rPr lang="en-US" sz="4000" dirty="0">
                <a:solidFill>
                  <a:srgbClr val="FFCC66"/>
                </a:solidFill>
                <a:effectLst>
                  <a:outerShdw blurRad="38100" dist="38100" dir="2700000" algn="tl">
                    <a:srgbClr val="000000"/>
                  </a:outerShdw>
                </a:effectLst>
              </a:rPr>
              <a:t>What we do:</a:t>
            </a:r>
          </a:p>
        </p:txBody>
      </p:sp>
      <p:sp>
        <p:nvSpPr>
          <p:cNvPr id="14341" name="Line 6"/>
          <p:cNvSpPr>
            <a:spLocks noChangeShapeType="1"/>
          </p:cNvSpPr>
          <p:nvPr/>
        </p:nvSpPr>
        <p:spPr bwMode="auto">
          <a:xfrm flipV="1">
            <a:off x="1512888" y="1273363"/>
            <a:ext cx="7251700" cy="0"/>
          </a:xfrm>
          <a:prstGeom prst="line">
            <a:avLst/>
          </a:prstGeom>
          <a:noFill/>
          <a:ln w="57150">
            <a:solidFill>
              <a:srgbClr val="99FF66"/>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1026" descr="MVC-468F"/>
          <p:cNvPicPr>
            <a:picLocks noChangeAspect="1" noChangeArrowheads="1"/>
          </p:cNvPicPr>
          <p:nvPr/>
        </p:nvPicPr>
        <p:blipFill>
          <a:blip r:embed="rId3" cstate="print"/>
          <a:srcRect/>
          <a:stretch>
            <a:fillRect/>
          </a:stretch>
        </p:blipFill>
        <p:spPr bwMode="auto">
          <a:xfrm>
            <a:off x="430308" y="1033928"/>
            <a:ext cx="4043084" cy="2695390"/>
          </a:xfrm>
          <a:prstGeom prst="rect">
            <a:avLst/>
          </a:prstGeom>
          <a:noFill/>
          <a:ln w="9525">
            <a:noFill/>
            <a:miter lim="800000"/>
            <a:headEnd/>
            <a:tailEnd/>
          </a:ln>
        </p:spPr>
      </p:pic>
      <p:pic>
        <p:nvPicPr>
          <p:cNvPr id="15363" name="Picture 1027" descr="MVC-473F"/>
          <p:cNvPicPr>
            <a:picLocks noChangeAspect="1" noChangeArrowheads="1"/>
          </p:cNvPicPr>
          <p:nvPr/>
        </p:nvPicPr>
        <p:blipFill>
          <a:blip r:embed="rId4" cstate="print"/>
          <a:srcRect/>
          <a:stretch>
            <a:fillRect/>
          </a:stretch>
        </p:blipFill>
        <p:spPr bwMode="auto">
          <a:xfrm>
            <a:off x="5109883" y="3259044"/>
            <a:ext cx="4712634" cy="3141756"/>
          </a:xfrm>
          <a:prstGeom prst="rect">
            <a:avLst/>
          </a:prstGeom>
          <a:noFill/>
          <a:ln w="9525">
            <a:noFill/>
            <a:miter lim="800000"/>
            <a:headEnd/>
            <a:tailEnd/>
          </a:ln>
        </p:spPr>
      </p:pic>
      <p:sp>
        <p:nvSpPr>
          <p:cNvPr id="13316" name="Text Box 1028"/>
          <p:cNvSpPr txBox="1">
            <a:spLocks noChangeArrowheads="1"/>
          </p:cNvSpPr>
          <p:nvPr/>
        </p:nvSpPr>
        <p:spPr bwMode="auto">
          <a:xfrm>
            <a:off x="4601890" y="1058480"/>
            <a:ext cx="7028318" cy="1754326"/>
          </a:xfrm>
          <a:prstGeom prst="rect">
            <a:avLst/>
          </a:prstGeom>
          <a:noFill/>
          <a:ln w="9525">
            <a:noFill/>
            <a:miter lim="800000"/>
            <a:headEnd/>
            <a:tailEnd/>
          </a:ln>
        </p:spPr>
        <p:txBody>
          <a:bodyPr wrap="square">
            <a:spAutoFit/>
          </a:bodyPr>
          <a:lstStyle/>
          <a:p>
            <a:pPr marL="533400" indent="-533400">
              <a:defRPr/>
            </a:pPr>
            <a:r>
              <a:rPr lang="en-US" b="1" spc="500" dirty="0" smtClean="0">
                <a:solidFill>
                  <a:srgbClr val="99FF66"/>
                </a:solidFill>
                <a:effectLst>
                  <a:outerShdw blurRad="38100" dist="38100" dir="2700000" algn="tl">
                    <a:srgbClr val="000000"/>
                  </a:outerShdw>
                </a:effectLst>
              </a:rPr>
              <a:t>    </a:t>
            </a:r>
            <a:r>
              <a:rPr lang="en-US" spc="500" dirty="0" smtClean="0">
                <a:solidFill>
                  <a:srgbClr val="99FF66"/>
                </a:solidFill>
                <a:effectLst>
                  <a:outerShdw blurRad="38100" dist="38100" dir="2700000" algn="tl">
                    <a:srgbClr val="000000"/>
                  </a:outerShdw>
                </a:effectLst>
              </a:rPr>
              <a:t>Phase 1</a:t>
            </a:r>
          </a:p>
          <a:p>
            <a:pPr marL="342900" lvl="0" indent="-342900">
              <a:spcBef>
                <a:spcPts val="0"/>
              </a:spcBef>
              <a:buFontTx/>
              <a:buChar char="•"/>
              <a:defRPr/>
            </a:pPr>
            <a:r>
              <a:rPr lang="en-US" kern="0" dirty="0" smtClean="0">
                <a:effectLst>
                  <a:outerShdw blurRad="38100" dist="38100" dir="2700000" algn="tl">
                    <a:srgbClr val="000000"/>
                  </a:outerShdw>
                </a:effectLst>
              </a:rPr>
              <a:t>Field Chemistry Assessment</a:t>
            </a:r>
          </a:p>
          <a:p>
            <a:pPr marL="342900" lvl="0" indent="-342900">
              <a:spcBef>
                <a:spcPts val="0"/>
              </a:spcBef>
              <a:buFontTx/>
              <a:buChar char="•"/>
              <a:defRPr/>
            </a:pPr>
            <a:r>
              <a:rPr lang="en-US" kern="0" dirty="0" smtClean="0">
                <a:effectLst>
                  <a:outerShdw blurRad="38100" dist="38100" dir="2700000" algn="tl">
                    <a:srgbClr val="000000"/>
                  </a:outerShdw>
                </a:effectLst>
              </a:rPr>
              <a:t>Grab Sample Collection</a:t>
            </a:r>
          </a:p>
          <a:p>
            <a:pPr marL="533400" indent="-533400">
              <a:defRPr/>
            </a:pPr>
            <a:endParaRPr lang="en-US" sz="2400" dirty="0">
              <a:solidFill>
                <a:schemeClr val="tx1"/>
              </a:solidFill>
              <a:effectLst>
                <a:outerShdw blurRad="38100" dist="38100" dir="2700000" algn="tl">
                  <a:srgbClr val="FFFFFF"/>
                </a:outerShdw>
              </a:effectLst>
            </a:endParaRPr>
          </a:p>
        </p:txBody>
      </p:sp>
      <p:sp>
        <p:nvSpPr>
          <p:cNvPr id="62470" name="Rectangle 1030"/>
          <p:cNvSpPr>
            <a:spLocks noChangeArrowheads="1"/>
          </p:cNvSpPr>
          <p:nvPr/>
        </p:nvSpPr>
        <p:spPr bwMode="auto">
          <a:xfrm>
            <a:off x="0" y="107574"/>
            <a:ext cx="10287000" cy="707886"/>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defRPr/>
            </a:pPr>
            <a:r>
              <a:rPr lang="en-US" sz="4000" dirty="0" smtClean="0">
                <a:solidFill>
                  <a:srgbClr val="FFCC00"/>
                </a:solidFill>
              </a:rPr>
              <a:t>Training </a:t>
            </a:r>
            <a:r>
              <a:rPr lang="en-US" sz="4000" dirty="0">
                <a:solidFill>
                  <a:srgbClr val="FFCC00"/>
                </a:solidFill>
              </a:rPr>
              <a:t>and Certification Workshops</a:t>
            </a:r>
          </a:p>
        </p:txBody>
      </p:sp>
      <p:sp>
        <p:nvSpPr>
          <p:cNvPr id="7" name="Text Box 1028"/>
          <p:cNvSpPr txBox="1">
            <a:spLocks noChangeArrowheads="1"/>
          </p:cNvSpPr>
          <p:nvPr/>
        </p:nvSpPr>
        <p:spPr bwMode="auto">
          <a:xfrm>
            <a:off x="215148" y="4258899"/>
            <a:ext cx="5515068" cy="1815882"/>
          </a:xfrm>
          <a:prstGeom prst="rect">
            <a:avLst/>
          </a:prstGeom>
          <a:noFill/>
          <a:ln w="9525">
            <a:noFill/>
            <a:miter lim="800000"/>
            <a:headEnd/>
            <a:tailEnd/>
          </a:ln>
        </p:spPr>
        <p:txBody>
          <a:bodyPr wrap="square">
            <a:spAutoFit/>
          </a:bodyPr>
          <a:lstStyle/>
          <a:p>
            <a:pPr marL="533400" indent="-533400">
              <a:defRPr/>
            </a:pPr>
            <a:r>
              <a:rPr lang="en-US" spc="400" dirty="0" smtClean="0">
                <a:effectLst>
                  <a:outerShdw blurRad="38100" dist="38100" dir="2700000" algn="tl">
                    <a:srgbClr val="000000"/>
                  </a:outerShdw>
                </a:effectLst>
              </a:rPr>
              <a:t>     </a:t>
            </a:r>
            <a:r>
              <a:rPr lang="en-US" spc="400" dirty="0" smtClean="0">
                <a:solidFill>
                  <a:srgbClr val="99FF66"/>
                </a:solidFill>
                <a:effectLst>
                  <a:outerShdw blurRad="38100" dist="38100" dir="2700000" algn="tl">
                    <a:srgbClr val="000000"/>
                  </a:outerShdw>
                </a:effectLst>
              </a:rPr>
              <a:t>Phase 2</a:t>
            </a:r>
          </a:p>
          <a:p>
            <a:pPr marL="342900" lvl="0" indent="-342900">
              <a:spcBef>
                <a:spcPts val="0"/>
              </a:spcBef>
              <a:buFontTx/>
              <a:buChar char="•"/>
              <a:defRPr/>
            </a:pPr>
            <a:r>
              <a:rPr lang="en-US" kern="0" dirty="0" smtClean="0">
                <a:effectLst>
                  <a:outerShdw blurRad="38100" dist="38100" dir="2700000" algn="tl">
                    <a:srgbClr val="000000"/>
                  </a:outerShdw>
                </a:effectLst>
              </a:rPr>
              <a:t>Biological Assessment</a:t>
            </a:r>
          </a:p>
          <a:p>
            <a:pPr marL="342900" lvl="0" indent="-342900">
              <a:spcBef>
                <a:spcPts val="0"/>
              </a:spcBef>
              <a:buFontTx/>
              <a:buChar char="•"/>
              <a:defRPr/>
            </a:pPr>
            <a:r>
              <a:rPr lang="en-US" kern="0" dirty="0" smtClean="0">
                <a:effectLst>
                  <a:outerShdw blurRad="38100" dist="38100" dir="2700000" algn="tl">
                    <a:srgbClr val="000000"/>
                  </a:outerShdw>
                </a:effectLst>
              </a:rPr>
              <a:t>Habitat Assessment</a:t>
            </a:r>
          </a:p>
          <a:p>
            <a:pPr marL="533400" indent="-533400">
              <a:defRPr/>
            </a:pPr>
            <a:endParaRPr lang="en-US" dirty="0">
              <a:solidFill>
                <a:schemeClr val="tx1"/>
              </a:solidFill>
              <a:effectLst>
                <a:outerShdw blurRad="38100" dist="38100" dir="2700000" algn="tl">
                  <a:srgbClr val="FFFFFF"/>
                </a:outerShdw>
              </a:effectLst>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9"/>
          <p:cNvSpPr>
            <a:spLocks noChangeArrowheads="1"/>
          </p:cNvSpPr>
          <p:nvPr/>
        </p:nvSpPr>
        <p:spPr bwMode="auto">
          <a:xfrm>
            <a:off x="0" y="4595813"/>
            <a:ext cx="10287000" cy="1660525"/>
          </a:xfrm>
          <a:prstGeom prst="rect">
            <a:avLst/>
          </a:prstGeom>
          <a:noFill/>
          <a:ln w="9525">
            <a:noFill/>
            <a:miter lim="800000"/>
            <a:headEnd/>
            <a:tailEnd/>
          </a:ln>
        </p:spPr>
        <p:txBody>
          <a:bodyPr lIns="0" tIns="0" rIns="0" bIns="0">
            <a:spAutoFit/>
          </a:bodyPr>
          <a:lstStyle/>
          <a:p>
            <a:pPr algn="ctr">
              <a:defRPr/>
            </a:pPr>
            <a:r>
              <a:rPr lang="en-US" sz="3600" dirty="0">
                <a:effectLst>
                  <a:outerShdw blurRad="38100" dist="38100" dir="2700000" algn="tl">
                    <a:srgbClr val="000000"/>
                  </a:outerShdw>
                </a:effectLst>
              </a:rPr>
              <a:t>Common Measurements</a:t>
            </a:r>
          </a:p>
          <a:p>
            <a:pPr algn="ctr">
              <a:defRPr/>
            </a:pPr>
            <a:r>
              <a:rPr lang="en-US" sz="3600" dirty="0">
                <a:effectLst>
                  <a:outerShdw blurRad="38100" dist="38100" dir="2700000" algn="tl">
                    <a:srgbClr val="000000"/>
                  </a:outerShdw>
                </a:effectLst>
              </a:rPr>
              <a:t>Common Language</a:t>
            </a:r>
          </a:p>
          <a:p>
            <a:pPr algn="ctr">
              <a:defRPr/>
            </a:pPr>
            <a:r>
              <a:rPr lang="en-US" sz="3600" dirty="0">
                <a:effectLst>
                  <a:outerShdw blurRad="38100" dist="38100" dir="2700000" algn="tl">
                    <a:srgbClr val="000000"/>
                  </a:outerShdw>
                </a:effectLst>
              </a:rPr>
              <a:t>with resource management agencies </a:t>
            </a:r>
          </a:p>
        </p:txBody>
      </p:sp>
      <p:sp>
        <p:nvSpPr>
          <p:cNvPr id="26627" name="Rectangle 10"/>
          <p:cNvSpPr>
            <a:spLocks noChangeArrowheads="1"/>
          </p:cNvSpPr>
          <p:nvPr/>
        </p:nvSpPr>
        <p:spPr bwMode="auto">
          <a:xfrm rot="-180000">
            <a:off x="5318125" y="512763"/>
            <a:ext cx="484188" cy="893762"/>
          </a:xfrm>
          <a:prstGeom prst="rect">
            <a:avLst/>
          </a:prstGeom>
          <a:noFill/>
          <a:ln w="9525">
            <a:noFill/>
            <a:miter lim="800000"/>
            <a:headEnd/>
            <a:tailEnd/>
          </a:ln>
        </p:spPr>
        <p:txBody>
          <a:bodyPr wrap="none" lIns="0" tIns="0" rIns="0" bIns="0">
            <a:spAutoFit/>
          </a:bodyPr>
          <a:lstStyle/>
          <a:p>
            <a:r>
              <a:rPr lang="en-US" sz="5200">
                <a:solidFill>
                  <a:srgbClr val="FFFF80"/>
                </a:solidFill>
                <a:latin typeface="Arial" charset="0"/>
              </a:rPr>
              <a:t> </a:t>
            </a:r>
            <a:endParaRPr lang="en-US" sz="2400">
              <a:solidFill>
                <a:schemeClr val="tx1"/>
              </a:solidFill>
              <a:latin typeface="Times New Roman" pitchFamily="18" charset="0"/>
            </a:endParaRPr>
          </a:p>
        </p:txBody>
      </p:sp>
      <p:sp>
        <p:nvSpPr>
          <p:cNvPr id="12315" name="Text Box 27"/>
          <p:cNvSpPr txBox="1">
            <a:spLocks noChangeArrowheads="1"/>
          </p:cNvSpPr>
          <p:nvPr/>
        </p:nvSpPr>
        <p:spPr bwMode="auto">
          <a:xfrm>
            <a:off x="0" y="422275"/>
            <a:ext cx="10287000" cy="707886"/>
          </a:xfrm>
          <a:prstGeom prst="rect">
            <a:avLst/>
          </a:prstGeom>
          <a:noFill/>
          <a:ln w="9525">
            <a:noFill/>
            <a:miter lim="800000"/>
            <a:headEnd/>
            <a:tailEnd/>
          </a:ln>
          <a:effectLst/>
        </p:spPr>
        <p:txBody>
          <a:bodyPr>
            <a:spAutoFit/>
          </a:bodyPr>
          <a:lstStyle/>
          <a:p>
            <a:pPr algn="ctr">
              <a:spcBef>
                <a:spcPct val="50000"/>
              </a:spcBef>
              <a:defRPr/>
            </a:pPr>
            <a:r>
              <a:rPr lang="en-US" sz="4000" dirty="0">
                <a:solidFill>
                  <a:srgbClr val="FFCC66"/>
                </a:solidFill>
                <a:effectLst>
                  <a:outerShdw blurRad="38100" dist="38100" dir="2700000" algn="tl">
                    <a:srgbClr val="000000"/>
                  </a:outerShdw>
                </a:effectLst>
              </a:rPr>
              <a:t>When in Rome…</a:t>
            </a:r>
          </a:p>
        </p:txBody>
      </p:sp>
      <p:pic>
        <p:nvPicPr>
          <p:cNvPr id="26629" name="Picture 28" descr="j0309044"/>
          <p:cNvPicPr>
            <a:picLocks noChangeAspect="1" noChangeArrowheads="1"/>
          </p:cNvPicPr>
          <p:nvPr/>
        </p:nvPicPr>
        <p:blipFill>
          <a:blip r:embed="rId3" cstate="print"/>
          <a:srcRect/>
          <a:stretch>
            <a:fillRect/>
          </a:stretch>
        </p:blipFill>
        <p:spPr bwMode="auto">
          <a:xfrm>
            <a:off x="2938463" y="1460500"/>
            <a:ext cx="4376737"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490175" y="1010510"/>
            <a:ext cx="9050925" cy="5387250"/>
            <a:chOff x="490175" y="947450"/>
            <a:chExt cx="9050925" cy="5387250"/>
          </a:xfrm>
        </p:grpSpPr>
        <p:pic>
          <p:nvPicPr>
            <p:cNvPr id="16386" name="Picture 2" descr="27smith"/>
            <p:cNvPicPr>
              <a:picLocks noChangeAspect="1" noChangeArrowheads="1"/>
            </p:cNvPicPr>
            <p:nvPr/>
          </p:nvPicPr>
          <p:blipFill>
            <a:blip r:embed="rId3" cstate="print"/>
            <a:srcRect/>
            <a:stretch>
              <a:fillRect/>
            </a:stretch>
          </p:blipFill>
          <p:spPr bwMode="auto">
            <a:xfrm>
              <a:off x="5026026" y="3167064"/>
              <a:ext cx="4515074" cy="3167636"/>
            </a:xfrm>
            <a:prstGeom prst="rect">
              <a:avLst/>
            </a:prstGeom>
            <a:noFill/>
            <a:ln w="9525">
              <a:noFill/>
              <a:miter lim="800000"/>
              <a:headEnd/>
              <a:tailEnd/>
            </a:ln>
          </p:spPr>
        </p:pic>
        <p:pic>
          <p:nvPicPr>
            <p:cNvPr id="16387" name="Picture 3" descr="41glens2"/>
            <p:cNvPicPr>
              <a:picLocks noChangeAspect="1" noChangeArrowheads="1"/>
            </p:cNvPicPr>
            <p:nvPr/>
          </p:nvPicPr>
          <p:blipFill>
            <a:blip r:embed="rId4" cstate="print"/>
            <a:srcRect/>
            <a:stretch>
              <a:fillRect/>
            </a:stretch>
          </p:blipFill>
          <p:spPr bwMode="auto">
            <a:xfrm>
              <a:off x="490175" y="947450"/>
              <a:ext cx="4853350" cy="3345149"/>
            </a:xfrm>
            <a:prstGeom prst="rect">
              <a:avLst/>
            </a:prstGeom>
            <a:noFill/>
            <a:ln w="9525">
              <a:noFill/>
              <a:miter lim="800000"/>
              <a:headEnd/>
              <a:tailEnd/>
            </a:ln>
          </p:spPr>
        </p:pic>
      </p:grpSp>
      <p:sp>
        <p:nvSpPr>
          <p:cNvPr id="17412" name="Rectangle 4"/>
          <p:cNvSpPr>
            <a:spLocks noChangeArrowheads="1"/>
          </p:cNvSpPr>
          <p:nvPr/>
        </p:nvSpPr>
        <p:spPr bwMode="auto">
          <a:xfrm>
            <a:off x="625936" y="4440248"/>
            <a:ext cx="5400675" cy="2616101"/>
          </a:xfrm>
          <a:prstGeom prst="rect">
            <a:avLst/>
          </a:prstGeom>
          <a:noFill/>
          <a:ln w="9525">
            <a:noFill/>
            <a:miter lim="800000"/>
            <a:headEnd/>
            <a:tailEnd/>
          </a:ln>
        </p:spPr>
        <p:txBody>
          <a:bodyPr>
            <a:spAutoFit/>
          </a:bodyPr>
          <a:lstStyle/>
          <a:p>
            <a:pPr>
              <a:buFontTx/>
              <a:buChar char="•"/>
              <a:defRPr/>
            </a:pPr>
            <a:r>
              <a:rPr lang="en-US" sz="3200" dirty="0" smtClean="0">
                <a:effectLst>
                  <a:outerShdw blurRad="38100" dist="38100" dir="2700000" algn="tl">
                    <a:srgbClr val="000000"/>
                  </a:outerShdw>
                </a:effectLst>
                <a:ea typeface="Verdana" pitchFamily="34" charset="0"/>
                <a:cs typeface="Verdana" pitchFamily="34" charset="0"/>
              </a:rPr>
              <a:t>pH</a:t>
            </a:r>
          </a:p>
          <a:p>
            <a:pPr>
              <a:buFontTx/>
              <a:buChar char="•"/>
              <a:defRPr/>
            </a:pPr>
            <a:r>
              <a:rPr lang="en-US" sz="3200" dirty="0" smtClean="0">
                <a:effectLst>
                  <a:outerShdw blurRad="38100" dist="38100" dir="2700000" algn="tl">
                    <a:srgbClr val="000000"/>
                  </a:outerShdw>
                </a:effectLst>
                <a:ea typeface="Verdana" pitchFamily="34" charset="0"/>
                <a:cs typeface="Verdana" pitchFamily="34" charset="0"/>
              </a:rPr>
              <a:t>Dissolved Oxygen </a:t>
            </a:r>
            <a:endParaRPr lang="en-US" sz="3200" dirty="0">
              <a:effectLst>
                <a:outerShdw blurRad="38100" dist="38100" dir="2700000" algn="tl">
                  <a:srgbClr val="000000"/>
                </a:outerShdw>
              </a:effectLst>
              <a:ea typeface="Verdana" pitchFamily="34" charset="0"/>
              <a:cs typeface="Verdana" pitchFamily="34" charset="0"/>
            </a:endParaRPr>
          </a:p>
          <a:p>
            <a:pPr>
              <a:buFontTx/>
              <a:buChar char="•"/>
              <a:defRPr/>
            </a:pPr>
            <a:r>
              <a:rPr lang="en-US" sz="3200" dirty="0">
                <a:effectLst>
                  <a:outerShdw blurRad="38100" dist="38100" dir="2700000" algn="tl">
                    <a:srgbClr val="000000"/>
                  </a:outerShdw>
                </a:effectLst>
                <a:ea typeface="Verdana" pitchFamily="34" charset="0"/>
                <a:cs typeface="Verdana" pitchFamily="34" charset="0"/>
              </a:rPr>
              <a:t>Conductivity</a:t>
            </a:r>
          </a:p>
          <a:p>
            <a:pPr>
              <a:buFontTx/>
              <a:buChar char="•"/>
              <a:defRPr/>
            </a:pPr>
            <a:r>
              <a:rPr lang="en-US" sz="3200" dirty="0">
                <a:effectLst>
                  <a:outerShdw blurRad="38100" dist="38100" dir="2700000" algn="tl">
                    <a:srgbClr val="000000"/>
                  </a:outerShdw>
                </a:effectLst>
                <a:ea typeface="Verdana" pitchFamily="34" charset="0"/>
                <a:cs typeface="Verdana" pitchFamily="34" charset="0"/>
              </a:rPr>
              <a:t>Temperature</a:t>
            </a:r>
            <a:r>
              <a:rPr lang="en-US" sz="3200" dirty="0">
                <a:ea typeface="Verdana" pitchFamily="34" charset="0"/>
                <a:cs typeface="Verdana" pitchFamily="34" charset="0"/>
              </a:rPr>
              <a:t> </a:t>
            </a:r>
          </a:p>
          <a:p>
            <a:pPr>
              <a:defRPr/>
            </a:pPr>
            <a:endParaRPr lang="en-US" sz="3600" b="1" dirty="0">
              <a:solidFill>
                <a:srgbClr val="66FFFF"/>
              </a:solidFill>
              <a:latin typeface="Arial" charset="0"/>
            </a:endParaRPr>
          </a:p>
        </p:txBody>
      </p:sp>
      <p:sp>
        <p:nvSpPr>
          <p:cNvPr id="17413" name="Rectangle 5"/>
          <p:cNvSpPr>
            <a:spLocks noChangeArrowheads="1"/>
          </p:cNvSpPr>
          <p:nvPr/>
        </p:nvSpPr>
        <p:spPr bwMode="auto">
          <a:xfrm>
            <a:off x="1588" y="94590"/>
            <a:ext cx="10285412" cy="707886"/>
          </a:xfrm>
          <a:prstGeom prst="rect">
            <a:avLst/>
          </a:prstGeom>
          <a:noFill/>
          <a:ln w="9525">
            <a:noFill/>
            <a:miter lim="800000"/>
            <a:headEnd/>
            <a:tailEnd/>
          </a:ln>
        </p:spPr>
        <p:txBody>
          <a:bodyPr>
            <a:spAutoFit/>
          </a:bodyPr>
          <a:lstStyle/>
          <a:p>
            <a:pPr algn="ctr">
              <a:defRPr/>
            </a:pPr>
            <a:r>
              <a:rPr lang="en-US" sz="3900" dirty="0">
                <a:solidFill>
                  <a:srgbClr val="FFCC66"/>
                </a:solidFill>
                <a:effectLst>
                  <a:outerShdw blurRad="38100" dist="38100" dir="2700000" algn="tl">
                    <a:srgbClr val="000000"/>
                  </a:outerShdw>
                </a:effectLst>
              </a:rPr>
              <a:t>Phase </a:t>
            </a:r>
            <a:r>
              <a:rPr lang="en-US" sz="3900" dirty="0" smtClean="0">
                <a:solidFill>
                  <a:srgbClr val="FFCC66"/>
                </a:solidFill>
                <a:effectLst>
                  <a:outerShdw blurRad="38100" dist="38100" dir="2700000" algn="tl">
                    <a:srgbClr val="000000"/>
                  </a:outerShdw>
                </a:effectLst>
              </a:rPr>
              <a:t>1-Field Chemistry Measurements</a:t>
            </a:r>
            <a:endParaRPr lang="en-US" sz="3900" dirty="0">
              <a:solidFill>
                <a:srgbClr val="FFCC66"/>
              </a:solidFill>
              <a:effectLst>
                <a:outerShdw blurRad="38100" dist="38100" dir="2700000" algn="tl">
                  <a:srgbClr val="000000"/>
                </a:outerShdw>
              </a:effectLst>
            </a:endParaRPr>
          </a:p>
        </p:txBody>
      </p:sp>
      <p:sp>
        <p:nvSpPr>
          <p:cNvPr id="16390" name="Rectangle 6"/>
          <p:cNvSpPr>
            <a:spLocks noChangeArrowheads="1"/>
          </p:cNvSpPr>
          <p:nvPr/>
        </p:nvSpPr>
        <p:spPr bwMode="auto">
          <a:xfrm>
            <a:off x="5314950" y="762000"/>
            <a:ext cx="5400675" cy="1190625"/>
          </a:xfrm>
          <a:prstGeom prst="rect">
            <a:avLst/>
          </a:prstGeom>
          <a:noFill/>
          <a:ln w="9525">
            <a:noFill/>
            <a:miter lim="800000"/>
            <a:headEnd/>
            <a:tailEnd/>
          </a:ln>
        </p:spPr>
        <p:txBody>
          <a:bodyPr>
            <a:spAutoFit/>
          </a:bodyPr>
          <a:lstStyle/>
          <a:p>
            <a:pPr>
              <a:buFontTx/>
              <a:buChar char="•"/>
            </a:pPr>
            <a:endParaRPr lang="en-US" sz="3600" b="1">
              <a:latin typeface="Arial" charset="0"/>
            </a:endParaRPr>
          </a:p>
          <a:p>
            <a:endParaRPr lang="en-US" sz="3600" b="1">
              <a:solidFill>
                <a:srgbClr val="66FFFF"/>
              </a:solidFill>
              <a:latin typeface="Arial" charset="0"/>
            </a:endParaRPr>
          </a:p>
        </p:txBody>
      </p:sp>
      <p:sp>
        <p:nvSpPr>
          <p:cNvPr id="17415" name="Rectangle 7"/>
          <p:cNvSpPr>
            <a:spLocks noChangeArrowheads="1"/>
          </p:cNvSpPr>
          <p:nvPr/>
        </p:nvSpPr>
        <p:spPr bwMode="auto">
          <a:xfrm>
            <a:off x="5712181" y="1166640"/>
            <a:ext cx="4233334" cy="2289175"/>
          </a:xfrm>
          <a:prstGeom prst="rect">
            <a:avLst/>
          </a:prstGeom>
          <a:noFill/>
          <a:ln w="9525">
            <a:noFill/>
            <a:miter lim="800000"/>
            <a:headEnd/>
            <a:tailEnd/>
          </a:ln>
        </p:spPr>
        <p:txBody>
          <a:bodyPr wrap="square">
            <a:spAutoFit/>
          </a:bodyPr>
          <a:lstStyle/>
          <a:p>
            <a:pPr>
              <a:defRPr/>
            </a:pPr>
            <a:r>
              <a:rPr lang="en-US" sz="3600" dirty="0">
                <a:solidFill>
                  <a:srgbClr val="99FF66"/>
                </a:solidFill>
                <a:effectLst>
                  <a:outerShdw blurRad="38100" dist="38100" dir="2700000" algn="tl">
                    <a:srgbClr val="000000"/>
                  </a:outerShdw>
                </a:effectLst>
                <a:ea typeface="Verdana" pitchFamily="34" charset="0"/>
                <a:cs typeface="Verdana" pitchFamily="34" charset="0"/>
              </a:rPr>
              <a:t>Analysis that can </a:t>
            </a:r>
          </a:p>
          <a:p>
            <a:pPr>
              <a:defRPr/>
            </a:pPr>
            <a:r>
              <a:rPr lang="en-US" sz="3600" dirty="0">
                <a:solidFill>
                  <a:srgbClr val="99FF66"/>
                </a:solidFill>
                <a:effectLst>
                  <a:outerShdw blurRad="38100" dist="38100" dir="2700000" algn="tl">
                    <a:srgbClr val="000000"/>
                  </a:outerShdw>
                </a:effectLst>
                <a:ea typeface="Verdana" pitchFamily="34" charset="0"/>
                <a:cs typeface="Verdana" pitchFamily="34" charset="0"/>
              </a:rPr>
              <a:t>only be done at </a:t>
            </a:r>
          </a:p>
          <a:p>
            <a:pPr>
              <a:defRPr/>
            </a:pPr>
            <a:r>
              <a:rPr lang="en-US" sz="3600" dirty="0">
                <a:solidFill>
                  <a:srgbClr val="99FF66"/>
                </a:solidFill>
                <a:effectLst>
                  <a:outerShdw blurRad="38100" dist="38100" dir="2700000" algn="tl">
                    <a:srgbClr val="000000"/>
                  </a:outerShdw>
                </a:effectLst>
                <a:ea typeface="Verdana" pitchFamily="34" charset="0"/>
                <a:cs typeface="Verdana" pitchFamily="34" charset="0"/>
              </a:rPr>
              <a:t>the creek</a:t>
            </a:r>
            <a:r>
              <a:rPr lang="en-US" sz="3600" dirty="0">
                <a:ea typeface="Verdana" pitchFamily="34" charset="0"/>
                <a:cs typeface="Verdana" pitchFamily="34" charset="0"/>
              </a:rPr>
              <a:t> </a:t>
            </a:r>
          </a:p>
          <a:p>
            <a:pPr>
              <a:defRPr/>
            </a:pPr>
            <a:endParaRPr lang="en-US" sz="3600" b="1" dirty="0">
              <a:solidFill>
                <a:srgbClr val="66FFFF"/>
              </a:solidFill>
              <a:latin typeface="Arial"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5" descr="DSCN1219"/>
          <p:cNvPicPr>
            <a:picLocks noChangeAspect="1" noChangeArrowheads="1"/>
          </p:cNvPicPr>
          <p:nvPr/>
        </p:nvPicPr>
        <p:blipFill>
          <a:blip r:embed="rId3" cstate="print"/>
          <a:srcRect/>
          <a:stretch>
            <a:fillRect/>
          </a:stretch>
        </p:blipFill>
        <p:spPr bwMode="auto">
          <a:xfrm>
            <a:off x="0" y="0"/>
            <a:ext cx="10287000" cy="6969125"/>
          </a:xfrm>
          <a:prstGeom prst="rect">
            <a:avLst/>
          </a:prstGeom>
          <a:noFill/>
          <a:ln w="9525">
            <a:noFill/>
            <a:miter lim="800000"/>
            <a:headEnd/>
            <a:tailEnd/>
          </a:ln>
        </p:spPr>
      </p:pic>
      <p:sp>
        <p:nvSpPr>
          <p:cNvPr id="20483" name="Text Box 3"/>
          <p:cNvSpPr txBox="1">
            <a:spLocks noChangeArrowheads="1"/>
          </p:cNvSpPr>
          <p:nvPr/>
        </p:nvSpPr>
        <p:spPr bwMode="auto">
          <a:xfrm>
            <a:off x="0" y="149225"/>
            <a:ext cx="10287000" cy="1323975"/>
          </a:xfrm>
          <a:prstGeom prst="rect">
            <a:avLst/>
          </a:prstGeom>
          <a:noFill/>
          <a:ln w="9525">
            <a:noFill/>
            <a:miter lim="800000"/>
            <a:headEnd/>
            <a:tailEnd/>
          </a:ln>
          <a:effectLst/>
        </p:spPr>
        <p:txBody>
          <a:bodyPr>
            <a:spAutoFit/>
          </a:bodyPr>
          <a:lstStyle/>
          <a:p>
            <a:pPr algn="ctr">
              <a:defRPr/>
            </a:pPr>
            <a:r>
              <a:rPr lang="en-US" sz="4000" dirty="0">
                <a:solidFill>
                  <a:srgbClr val="FFCC00"/>
                </a:solidFill>
                <a:effectLst>
                  <a:outerShdw blurRad="38100" dist="38100" dir="2700000" algn="tl">
                    <a:srgbClr val="000000"/>
                  </a:outerShdw>
                </a:effectLst>
              </a:rPr>
              <a:t>Phase 1 - Grab Sample Collection</a:t>
            </a:r>
          </a:p>
          <a:p>
            <a:pPr algn="ctr">
              <a:defRPr/>
            </a:pPr>
            <a:r>
              <a:rPr lang="en-US" sz="4000" dirty="0">
                <a:solidFill>
                  <a:srgbClr val="FFCC00"/>
                </a:solidFill>
                <a:effectLst>
                  <a:outerShdw blurRad="38100" dist="38100" dir="2700000" algn="tl">
                    <a:srgbClr val="000000"/>
                  </a:outerShdw>
                </a:effectLst>
              </a:rPr>
              <a:t>for Laboratory Analysis</a:t>
            </a:r>
            <a:endParaRPr lang="en-US" sz="2400" dirty="0">
              <a:solidFill>
                <a:srgbClr val="FFCC00"/>
              </a:solidFill>
            </a:endParaRPr>
          </a:p>
        </p:txBody>
      </p:sp>
      <p:sp>
        <p:nvSpPr>
          <p:cNvPr id="20484" name="Text Box 4"/>
          <p:cNvSpPr txBox="1">
            <a:spLocks noChangeArrowheads="1"/>
          </p:cNvSpPr>
          <p:nvPr/>
        </p:nvSpPr>
        <p:spPr bwMode="auto">
          <a:xfrm>
            <a:off x="381000" y="4945063"/>
            <a:ext cx="9862315" cy="1754326"/>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buFontTx/>
              <a:buChar char="•"/>
              <a:defRPr/>
            </a:pPr>
            <a:r>
              <a:rPr lang="en-US" sz="3600" dirty="0">
                <a:solidFill>
                  <a:srgbClr val="99FF66"/>
                </a:solidFill>
                <a:effectLst>
                  <a:outerShdw blurRad="38100" dist="38100" dir="2700000" algn="tl">
                    <a:srgbClr val="000000"/>
                  </a:outerShdw>
                </a:effectLst>
              </a:rPr>
              <a:t>Pesticides or other parameters,  </a:t>
            </a:r>
            <a:r>
              <a:rPr lang="en-US" sz="3600" dirty="0">
                <a:effectLst>
                  <a:outerShdw blurRad="38100" dist="38100" dir="2700000" algn="tl">
                    <a:srgbClr val="000000"/>
                  </a:outerShdw>
                </a:effectLst>
              </a:rPr>
              <a:t>Spring</a:t>
            </a:r>
          </a:p>
          <a:p>
            <a:pPr>
              <a:buFontTx/>
              <a:buChar char="•"/>
              <a:defRPr/>
            </a:pPr>
            <a:r>
              <a:rPr lang="en-US" sz="3600" dirty="0">
                <a:solidFill>
                  <a:srgbClr val="99FF66"/>
                </a:solidFill>
                <a:effectLst>
                  <a:outerShdw blurRad="38100" dist="38100" dir="2700000" algn="tl">
                    <a:srgbClr val="000000"/>
                  </a:outerShdw>
                </a:effectLst>
              </a:rPr>
              <a:t>Pathogens, </a:t>
            </a:r>
            <a:r>
              <a:rPr lang="en-US" sz="3600" dirty="0">
                <a:effectLst>
                  <a:outerShdw blurRad="38100" dist="38100" dir="2700000" algn="tl">
                    <a:srgbClr val="000000"/>
                  </a:outerShdw>
                </a:effectLst>
              </a:rPr>
              <a:t>Summer</a:t>
            </a:r>
          </a:p>
          <a:p>
            <a:pPr>
              <a:buFontTx/>
              <a:buChar char="•"/>
              <a:defRPr/>
            </a:pPr>
            <a:r>
              <a:rPr lang="en-US" sz="3600" dirty="0" smtClean="0">
                <a:solidFill>
                  <a:srgbClr val="99FF66"/>
                </a:solidFill>
                <a:effectLst>
                  <a:outerShdw blurRad="38100" dist="38100" dir="2700000" algn="tl">
                    <a:srgbClr val="000000"/>
                  </a:outerShdw>
                </a:effectLst>
              </a:rPr>
              <a:t> E. coli or Metals &amp; Nutrients, </a:t>
            </a:r>
            <a:r>
              <a:rPr lang="en-US" sz="3600" dirty="0">
                <a:effectLst>
                  <a:outerShdw blurRad="38100" dist="38100" dir="2700000" algn="tl">
                    <a:srgbClr val="000000"/>
                  </a:outerShdw>
                </a:effectLst>
              </a:rPr>
              <a:t>Fall</a:t>
            </a:r>
            <a:endParaRPr lang="en-US" sz="3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4540250"/>
            <a:ext cx="10287000" cy="2185214"/>
          </a:xfrm>
          <a:prstGeom prst="rect">
            <a:avLst/>
          </a:prstGeom>
          <a:noFill/>
          <a:ln w="9525">
            <a:noFill/>
            <a:miter lim="800000"/>
            <a:headEnd/>
            <a:tailEnd/>
          </a:ln>
        </p:spPr>
        <p:txBody>
          <a:bodyPr>
            <a:spAutoFit/>
          </a:bodyPr>
          <a:lstStyle/>
          <a:p>
            <a:pPr algn="ctr">
              <a:defRPr/>
            </a:pPr>
            <a:r>
              <a:rPr lang="en-US" sz="3600" dirty="0">
                <a:effectLst>
                  <a:outerShdw blurRad="38100" dist="38100" dir="2700000" algn="tl">
                    <a:srgbClr val="000000"/>
                  </a:outerShdw>
                </a:effectLst>
              </a:rPr>
              <a:t>Volunteers receive materials by mail </a:t>
            </a:r>
          </a:p>
          <a:p>
            <a:pPr algn="ctr">
              <a:defRPr/>
            </a:pPr>
            <a:r>
              <a:rPr lang="en-US" sz="3600" dirty="0">
                <a:effectLst>
                  <a:outerShdw blurRad="38100" dist="38100" dir="2700000" algn="tl">
                    <a:srgbClr val="000000"/>
                  </a:outerShdw>
                </a:effectLst>
              </a:rPr>
              <a:t>or from their area coordinator,</a:t>
            </a:r>
          </a:p>
          <a:p>
            <a:pPr algn="ctr">
              <a:defRPr/>
            </a:pPr>
            <a:r>
              <a:rPr lang="en-US" sz="3600" dirty="0">
                <a:effectLst>
                  <a:outerShdw blurRad="38100" dist="38100" dir="2700000" algn="tl">
                    <a:srgbClr val="000000"/>
                  </a:outerShdw>
                </a:effectLst>
              </a:rPr>
              <a:t>instructions are included</a:t>
            </a:r>
          </a:p>
          <a:p>
            <a:pPr algn="ctr">
              <a:defRPr/>
            </a:pPr>
            <a:r>
              <a:rPr lang="en-US" dirty="0">
                <a:effectLst>
                  <a:outerShdw blurRad="38100" dist="38100" dir="2700000" algn="tl">
                    <a:srgbClr val="000000"/>
                  </a:outerShdw>
                </a:effectLst>
              </a:rPr>
              <a:t>(Critical info on sample times and delivery included)</a:t>
            </a:r>
          </a:p>
        </p:txBody>
      </p:sp>
      <p:pic>
        <p:nvPicPr>
          <p:cNvPr id="18435" name="Picture 4" descr="sample_materials"/>
          <p:cNvPicPr>
            <a:picLocks noChangeAspect="1" noChangeArrowheads="1"/>
          </p:cNvPicPr>
          <p:nvPr/>
        </p:nvPicPr>
        <p:blipFill>
          <a:blip r:embed="rId3" cstate="print"/>
          <a:srcRect/>
          <a:stretch>
            <a:fillRect/>
          </a:stretch>
        </p:blipFill>
        <p:spPr bwMode="auto">
          <a:xfrm>
            <a:off x="2120900" y="207963"/>
            <a:ext cx="6019800" cy="42354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2541891" y="3373821"/>
            <a:ext cx="1727608" cy="1695615"/>
          </a:xfrm>
          <a:prstGeom prst="rect">
            <a:avLst/>
          </a:prstGeom>
          <a:noFill/>
          <a:ln w="9525">
            <a:noFill/>
            <a:miter lim="800000"/>
            <a:headEnd/>
            <a:tailEnd/>
          </a:ln>
        </p:spPr>
      </p:pic>
      <p:sp>
        <p:nvSpPr>
          <p:cNvPr id="19464" name="Line 9"/>
          <p:cNvSpPr>
            <a:spLocks noChangeShapeType="1"/>
          </p:cNvSpPr>
          <p:nvPr/>
        </p:nvSpPr>
        <p:spPr bwMode="auto">
          <a:xfrm flipV="1">
            <a:off x="5167313" y="4978400"/>
            <a:ext cx="3348037" cy="20638"/>
          </a:xfrm>
          <a:prstGeom prst="line">
            <a:avLst/>
          </a:prstGeom>
          <a:noFill/>
          <a:ln w="58738">
            <a:solidFill>
              <a:srgbClr val="FFFF00"/>
            </a:solidFill>
            <a:round/>
            <a:headEnd/>
            <a:tailEnd/>
          </a:ln>
        </p:spPr>
        <p:txBody>
          <a:bodyPr/>
          <a:lstStyle/>
          <a:p>
            <a:endParaRPr lang="en-US"/>
          </a:p>
        </p:txBody>
      </p:sp>
      <p:sp>
        <p:nvSpPr>
          <p:cNvPr id="19465" name="Freeform 10"/>
          <p:cNvSpPr>
            <a:spLocks/>
          </p:cNvSpPr>
          <p:nvPr/>
        </p:nvSpPr>
        <p:spPr bwMode="auto">
          <a:xfrm>
            <a:off x="8435975" y="4862513"/>
            <a:ext cx="233363" cy="233362"/>
          </a:xfrm>
          <a:custGeom>
            <a:avLst/>
            <a:gdLst>
              <a:gd name="T0" fmla="*/ 0 w 441"/>
              <a:gd name="T1" fmla="*/ 0 h 440"/>
              <a:gd name="T2" fmla="*/ 2147483647 w 441"/>
              <a:gd name="T3" fmla="*/ 2147483647 h 440"/>
              <a:gd name="T4" fmla="*/ 2147483647 w 441"/>
              <a:gd name="T5" fmla="*/ 2147483647 h 440"/>
              <a:gd name="T6" fmla="*/ 2147483647 w 441"/>
              <a:gd name="T7" fmla="*/ 2147483647 h 440"/>
              <a:gd name="T8" fmla="*/ 0 w 441"/>
              <a:gd name="T9" fmla="*/ 0 h 440"/>
              <a:gd name="T10" fmla="*/ 0 60000 65536"/>
              <a:gd name="T11" fmla="*/ 0 60000 65536"/>
              <a:gd name="T12" fmla="*/ 0 60000 65536"/>
              <a:gd name="T13" fmla="*/ 0 60000 65536"/>
              <a:gd name="T14" fmla="*/ 0 60000 65536"/>
              <a:gd name="T15" fmla="*/ 0 w 441"/>
              <a:gd name="T16" fmla="*/ 0 h 440"/>
              <a:gd name="T17" fmla="*/ 441 w 441"/>
              <a:gd name="T18" fmla="*/ 440 h 440"/>
            </a:gdLst>
            <a:ahLst/>
            <a:cxnLst>
              <a:cxn ang="T10">
                <a:pos x="T0" y="T1"/>
              </a:cxn>
              <a:cxn ang="T11">
                <a:pos x="T2" y="T3"/>
              </a:cxn>
              <a:cxn ang="T12">
                <a:pos x="T4" y="T5"/>
              </a:cxn>
              <a:cxn ang="T13">
                <a:pos x="T6" y="T7"/>
              </a:cxn>
              <a:cxn ang="T14">
                <a:pos x="T8" y="T9"/>
              </a:cxn>
            </a:cxnLst>
            <a:rect l="T15" t="T16" r="T17" b="T18"/>
            <a:pathLst>
              <a:path w="441" h="440">
                <a:moveTo>
                  <a:pt x="0" y="0"/>
                </a:moveTo>
                <a:lnTo>
                  <a:pt x="441" y="217"/>
                </a:lnTo>
                <a:lnTo>
                  <a:pt x="2" y="440"/>
                </a:lnTo>
                <a:lnTo>
                  <a:pt x="148" y="218"/>
                </a:lnTo>
                <a:lnTo>
                  <a:pt x="0" y="0"/>
                </a:lnTo>
                <a:close/>
              </a:path>
            </a:pathLst>
          </a:custGeom>
          <a:solidFill>
            <a:srgbClr val="FFFF00"/>
          </a:solidFill>
          <a:ln w="9525">
            <a:noFill/>
            <a:round/>
            <a:headEnd/>
            <a:tailEnd/>
          </a:ln>
        </p:spPr>
        <p:txBody>
          <a:bodyPr/>
          <a:lstStyle/>
          <a:p>
            <a:endParaRPr lang="en-US"/>
          </a:p>
        </p:txBody>
      </p:sp>
      <p:sp>
        <p:nvSpPr>
          <p:cNvPr id="20490" name="Rectangle 11"/>
          <p:cNvSpPr>
            <a:spLocks noChangeArrowheads="1"/>
          </p:cNvSpPr>
          <p:nvPr/>
        </p:nvSpPr>
        <p:spPr bwMode="auto">
          <a:xfrm>
            <a:off x="0" y="225425"/>
            <a:ext cx="10287000" cy="615950"/>
          </a:xfrm>
          <a:prstGeom prst="rect">
            <a:avLst/>
          </a:prstGeom>
          <a:noFill/>
          <a:ln w="9525">
            <a:noFill/>
            <a:miter lim="800000"/>
            <a:headEnd/>
            <a:tailEnd/>
          </a:ln>
        </p:spPr>
        <p:txBody>
          <a:bodyPr lIns="0" tIns="0" rIns="0" bIns="0">
            <a:spAutoFit/>
          </a:bodyPr>
          <a:lstStyle/>
          <a:p>
            <a:pPr algn="ctr">
              <a:defRPr/>
            </a:pPr>
            <a:r>
              <a:rPr lang="en-US" sz="4000" dirty="0">
                <a:solidFill>
                  <a:srgbClr val="FFCC66"/>
                </a:solidFill>
                <a:effectLst>
                  <a:outerShdw blurRad="38100" dist="38100" dir="2700000" algn="tl">
                    <a:srgbClr val="000000"/>
                  </a:outerShdw>
                </a:effectLst>
              </a:rPr>
              <a:t>Sampling Event Logistics</a:t>
            </a:r>
          </a:p>
        </p:txBody>
      </p:sp>
      <p:sp>
        <p:nvSpPr>
          <p:cNvPr id="19467" name="Line 12"/>
          <p:cNvSpPr>
            <a:spLocks noChangeShapeType="1"/>
          </p:cNvSpPr>
          <p:nvPr/>
        </p:nvSpPr>
        <p:spPr bwMode="auto">
          <a:xfrm>
            <a:off x="1998663" y="1117600"/>
            <a:ext cx="6335712" cy="1588"/>
          </a:xfrm>
          <a:prstGeom prst="line">
            <a:avLst/>
          </a:prstGeom>
          <a:noFill/>
          <a:ln w="58801">
            <a:solidFill>
              <a:srgbClr val="99FF66"/>
            </a:solidFill>
            <a:round/>
            <a:headEnd/>
            <a:tailEnd/>
          </a:ln>
        </p:spPr>
        <p:txBody>
          <a:bodyPr/>
          <a:lstStyle/>
          <a:p>
            <a:endParaRPr lang="en-US"/>
          </a:p>
        </p:txBody>
      </p:sp>
      <p:sp>
        <p:nvSpPr>
          <p:cNvPr id="19468" name="Freeform 13"/>
          <p:cNvSpPr>
            <a:spLocks/>
          </p:cNvSpPr>
          <p:nvPr/>
        </p:nvSpPr>
        <p:spPr bwMode="auto">
          <a:xfrm>
            <a:off x="384175" y="2363788"/>
            <a:ext cx="1800225" cy="1052512"/>
          </a:xfrm>
          <a:custGeom>
            <a:avLst/>
            <a:gdLst>
              <a:gd name="T0" fmla="*/ 2147483647 w 3400"/>
              <a:gd name="T1" fmla="*/ 2147483647 h 1990"/>
              <a:gd name="T2" fmla="*/ 2147483647 w 3400"/>
              <a:gd name="T3" fmla="*/ 2147483647 h 1990"/>
              <a:gd name="T4" fmla="*/ 2147483647 w 3400"/>
              <a:gd name="T5" fmla="*/ 2147483647 h 1990"/>
              <a:gd name="T6" fmla="*/ 2147483647 w 3400"/>
              <a:gd name="T7" fmla="*/ 2147483647 h 1990"/>
              <a:gd name="T8" fmla="*/ 2147483647 w 3400"/>
              <a:gd name="T9" fmla="*/ 2147483647 h 1990"/>
              <a:gd name="T10" fmla="*/ 2147483647 w 3400"/>
              <a:gd name="T11" fmla="*/ 2147483647 h 1990"/>
              <a:gd name="T12" fmla="*/ 2147483647 w 3400"/>
              <a:gd name="T13" fmla="*/ 2147483647 h 1990"/>
              <a:gd name="T14" fmla="*/ 2147483647 w 3400"/>
              <a:gd name="T15" fmla="*/ 2147483647 h 1990"/>
              <a:gd name="T16" fmla="*/ 2147483647 w 3400"/>
              <a:gd name="T17" fmla="*/ 2147483647 h 1990"/>
              <a:gd name="T18" fmla="*/ 2147483647 w 3400"/>
              <a:gd name="T19" fmla="*/ 2147483647 h 1990"/>
              <a:gd name="T20" fmla="*/ 2147483647 w 3400"/>
              <a:gd name="T21" fmla="*/ 2147483647 h 1990"/>
              <a:gd name="T22" fmla="*/ 2147483647 w 3400"/>
              <a:gd name="T23" fmla="*/ 2147483647 h 1990"/>
              <a:gd name="T24" fmla="*/ 2147483647 w 3400"/>
              <a:gd name="T25" fmla="*/ 2147483647 h 1990"/>
              <a:gd name="T26" fmla="*/ 2147483647 w 3400"/>
              <a:gd name="T27" fmla="*/ 2147483647 h 1990"/>
              <a:gd name="T28" fmla="*/ 2147483647 w 3400"/>
              <a:gd name="T29" fmla="*/ 0 h 1990"/>
              <a:gd name="T30" fmla="*/ 2147483647 w 3400"/>
              <a:gd name="T31" fmla="*/ 2147483647 h 1990"/>
              <a:gd name="T32" fmla="*/ 2147483647 w 3400"/>
              <a:gd name="T33" fmla="*/ 2147483647 h 1990"/>
              <a:gd name="T34" fmla="*/ 2147483647 w 3400"/>
              <a:gd name="T35" fmla="*/ 2147483647 h 1990"/>
              <a:gd name="T36" fmla="*/ 2147483647 w 3400"/>
              <a:gd name="T37" fmla="*/ 2147483647 h 1990"/>
              <a:gd name="T38" fmla="*/ 2147483647 w 3400"/>
              <a:gd name="T39" fmla="*/ 2147483647 h 1990"/>
              <a:gd name="T40" fmla="*/ 2147483647 w 3400"/>
              <a:gd name="T41" fmla="*/ 2147483647 h 1990"/>
              <a:gd name="T42" fmla="*/ 2147483647 w 3400"/>
              <a:gd name="T43" fmla="*/ 2147483647 h 1990"/>
              <a:gd name="T44" fmla="*/ 2147483647 w 3400"/>
              <a:gd name="T45" fmla="*/ 2147483647 h 1990"/>
              <a:gd name="T46" fmla="*/ 2147483647 w 3400"/>
              <a:gd name="T47" fmla="*/ 2147483647 h 1990"/>
              <a:gd name="T48" fmla="*/ 2147483647 w 3400"/>
              <a:gd name="T49" fmla="*/ 2147483647 h 1990"/>
              <a:gd name="T50" fmla="*/ 2147483647 w 3400"/>
              <a:gd name="T51" fmla="*/ 2147483647 h 1990"/>
              <a:gd name="T52" fmla="*/ 2147483647 w 3400"/>
              <a:gd name="T53" fmla="*/ 2147483647 h 1990"/>
              <a:gd name="T54" fmla="*/ 2147483647 w 3400"/>
              <a:gd name="T55" fmla="*/ 2147483647 h 1990"/>
              <a:gd name="T56" fmla="*/ 0 w 3400"/>
              <a:gd name="T57" fmla="*/ 2147483647 h 1990"/>
              <a:gd name="T58" fmla="*/ 2147483647 w 3400"/>
              <a:gd name="T59" fmla="*/ 2147483647 h 1990"/>
              <a:gd name="T60" fmla="*/ 2147483647 w 3400"/>
              <a:gd name="T61" fmla="*/ 2147483647 h 1990"/>
              <a:gd name="T62" fmla="*/ 2147483647 w 3400"/>
              <a:gd name="T63" fmla="*/ 2147483647 h 1990"/>
              <a:gd name="T64" fmla="*/ 2147483647 w 3400"/>
              <a:gd name="T65" fmla="*/ 2147483647 h 1990"/>
              <a:gd name="T66" fmla="*/ 2147483647 w 3400"/>
              <a:gd name="T67" fmla="*/ 2147483647 h 1990"/>
              <a:gd name="T68" fmla="*/ 2147483647 w 3400"/>
              <a:gd name="T69" fmla="*/ 2147483647 h 1990"/>
              <a:gd name="T70" fmla="*/ 2147483647 w 3400"/>
              <a:gd name="T71" fmla="*/ 2147483647 h 1990"/>
              <a:gd name="T72" fmla="*/ 2147483647 w 3400"/>
              <a:gd name="T73" fmla="*/ 2147483647 h 1990"/>
              <a:gd name="T74" fmla="*/ 2147483647 w 3400"/>
              <a:gd name="T75" fmla="*/ 2147483647 h 1990"/>
              <a:gd name="T76" fmla="*/ 2147483647 w 3400"/>
              <a:gd name="T77" fmla="*/ 2147483647 h 1990"/>
              <a:gd name="T78" fmla="*/ 2147483647 w 3400"/>
              <a:gd name="T79" fmla="*/ 2147483647 h 1990"/>
              <a:gd name="T80" fmla="*/ 2147483647 w 3400"/>
              <a:gd name="T81" fmla="*/ 2147483647 h 1990"/>
              <a:gd name="T82" fmla="*/ 2147483647 w 3400"/>
              <a:gd name="T83" fmla="*/ 2147483647 h 1990"/>
              <a:gd name="T84" fmla="*/ 2147483647 w 3400"/>
              <a:gd name="T85" fmla="*/ 2147483647 h 1990"/>
              <a:gd name="T86" fmla="*/ 2147483647 w 3400"/>
              <a:gd name="T87" fmla="*/ 2147483647 h 1990"/>
              <a:gd name="T88" fmla="*/ 2147483647 w 3400"/>
              <a:gd name="T89" fmla="*/ 2147483647 h 1990"/>
              <a:gd name="T90" fmla="*/ 2147483647 w 3400"/>
              <a:gd name="T91" fmla="*/ 2147483647 h 1990"/>
              <a:gd name="T92" fmla="*/ 2147483647 w 3400"/>
              <a:gd name="T93" fmla="*/ 2147483647 h 1990"/>
              <a:gd name="T94" fmla="*/ 2147483647 w 3400"/>
              <a:gd name="T95" fmla="*/ 2147483647 h 1990"/>
              <a:gd name="T96" fmla="*/ 2147483647 w 3400"/>
              <a:gd name="T97" fmla="*/ 2147483647 h 1990"/>
              <a:gd name="T98" fmla="*/ 2147483647 w 3400"/>
              <a:gd name="T99" fmla="*/ 2147483647 h 1990"/>
              <a:gd name="T100" fmla="*/ 2147483647 w 3400"/>
              <a:gd name="T101" fmla="*/ 2147483647 h 1990"/>
              <a:gd name="T102" fmla="*/ 2147483647 w 3400"/>
              <a:gd name="T103" fmla="*/ 2147483647 h 1990"/>
              <a:gd name="T104" fmla="*/ 2147483647 w 3400"/>
              <a:gd name="T105" fmla="*/ 2147483647 h 1990"/>
              <a:gd name="T106" fmla="*/ 2147483647 w 3400"/>
              <a:gd name="T107" fmla="*/ 2147483647 h 1990"/>
              <a:gd name="T108" fmla="*/ 2147483647 w 3400"/>
              <a:gd name="T109" fmla="*/ 2147483647 h 1990"/>
              <a:gd name="T110" fmla="*/ 2147483647 w 3400"/>
              <a:gd name="T111" fmla="*/ 2147483647 h 1990"/>
              <a:gd name="T112" fmla="*/ 2147483647 w 3400"/>
              <a:gd name="T113" fmla="*/ 2147483647 h 19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00"/>
              <a:gd name="T172" fmla="*/ 0 h 1990"/>
              <a:gd name="T173" fmla="*/ 3400 w 3400"/>
              <a:gd name="T174" fmla="*/ 1990 h 199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00" h="1990">
                <a:moveTo>
                  <a:pt x="3400" y="995"/>
                </a:moveTo>
                <a:lnTo>
                  <a:pt x="3391" y="893"/>
                </a:lnTo>
                <a:lnTo>
                  <a:pt x="3364" y="795"/>
                </a:lnTo>
                <a:lnTo>
                  <a:pt x="3323" y="698"/>
                </a:lnTo>
                <a:lnTo>
                  <a:pt x="3266" y="607"/>
                </a:lnTo>
                <a:lnTo>
                  <a:pt x="3194" y="521"/>
                </a:lnTo>
                <a:lnTo>
                  <a:pt x="3108" y="437"/>
                </a:lnTo>
                <a:lnTo>
                  <a:pt x="2902" y="290"/>
                </a:lnTo>
                <a:lnTo>
                  <a:pt x="2781" y="226"/>
                </a:lnTo>
                <a:lnTo>
                  <a:pt x="2650" y="168"/>
                </a:lnTo>
                <a:lnTo>
                  <a:pt x="2361" y="77"/>
                </a:lnTo>
                <a:lnTo>
                  <a:pt x="2205" y="44"/>
                </a:lnTo>
                <a:lnTo>
                  <a:pt x="2042" y="18"/>
                </a:lnTo>
                <a:lnTo>
                  <a:pt x="1873" y="4"/>
                </a:lnTo>
                <a:lnTo>
                  <a:pt x="1700" y="0"/>
                </a:lnTo>
                <a:lnTo>
                  <a:pt x="1525" y="4"/>
                </a:lnTo>
                <a:lnTo>
                  <a:pt x="1357" y="18"/>
                </a:lnTo>
                <a:lnTo>
                  <a:pt x="1194" y="44"/>
                </a:lnTo>
                <a:lnTo>
                  <a:pt x="1037" y="77"/>
                </a:lnTo>
                <a:lnTo>
                  <a:pt x="749" y="168"/>
                </a:lnTo>
                <a:lnTo>
                  <a:pt x="617" y="226"/>
                </a:lnTo>
                <a:lnTo>
                  <a:pt x="497" y="290"/>
                </a:lnTo>
                <a:lnTo>
                  <a:pt x="290" y="437"/>
                </a:lnTo>
                <a:lnTo>
                  <a:pt x="204" y="521"/>
                </a:lnTo>
                <a:lnTo>
                  <a:pt x="133" y="607"/>
                </a:lnTo>
                <a:lnTo>
                  <a:pt x="76" y="698"/>
                </a:lnTo>
                <a:lnTo>
                  <a:pt x="34" y="795"/>
                </a:lnTo>
                <a:lnTo>
                  <a:pt x="8" y="893"/>
                </a:lnTo>
                <a:lnTo>
                  <a:pt x="0" y="995"/>
                </a:lnTo>
                <a:lnTo>
                  <a:pt x="8" y="1096"/>
                </a:lnTo>
                <a:lnTo>
                  <a:pt x="34" y="1194"/>
                </a:lnTo>
                <a:lnTo>
                  <a:pt x="76" y="1291"/>
                </a:lnTo>
                <a:lnTo>
                  <a:pt x="133" y="1382"/>
                </a:lnTo>
                <a:lnTo>
                  <a:pt x="204" y="1468"/>
                </a:lnTo>
                <a:lnTo>
                  <a:pt x="290" y="1552"/>
                </a:lnTo>
                <a:lnTo>
                  <a:pt x="497" y="1699"/>
                </a:lnTo>
                <a:lnTo>
                  <a:pt x="617" y="1762"/>
                </a:lnTo>
                <a:lnTo>
                  <a:pt x="749" y="1821"/>
                </a:lnTo>
                <a:lnTo>
                  <a:pt x="1037" y="1912"/>
                </a:lnTo>
                <a:lnTo>
                  <a:pt x="1194" y="1945"/>
                </a:lnTo>
                <a:lnTo>
                  <a:pt x="1357" y="1970"/>
                </a:lnTo>
                <a:lnTo>
                  <a:pt x="1525" y="1985"/>
                </a:lnTo>
                <a:lnTo>
                  <a:pt x="1700" y="1990"/>
                </a:lnTo>
                <a:lnTo>
                  <a:pt x="1873" y="1985"/>
                </a:lnTo>
                <a:lnTo>
                  <a:pt x="2042" y="1970"/>
                </a:lnTo>
                <a:lnTo>
                  <a:pt x="2205" y="1945"/>
                </a:lnTo>
                <a:lnTo>
                  <a:pt x="2361" y="1912"/>
                </a:lnTo>
                <a:lnTo>
                  <a:pt x="2650" y="1821"/>
                </a:lnTo>
                <a:lnTo>
                  <a:pt x="2781" y="1762"/>
                </a:lnTo>
                <a:lnTo>
                  <a:pt x="2902" y="1699"/>
                </a:lnTo>
                <a:lnTo>
                  <a:pt x="3108" y="1552"/>
                </a:lnTo>
                <a:lnTo>
                  <a:pt x="3194" y="1468"/>
                </a:lnTo>
                <a:lnTo>
                  <a:pt x="3266" y="1382"/>
                </a:lnTo>
                <a:lnTo>
                  <a:pt x="3323" y="1291"/>
                </a:lnTo>
                <a:lnTo>
                  <a:pt x="3364" y="1194"/>
                </a:lnTo>
                <a:lnTo>
                  <a:pt x="3391" y="1096"/>
                </a:lnTo>
                <a:lnTo>
                  <a:pt x="3400" y="995"/>
                </a:lnTo>
                <a:close/>
              </a:path>
            </a:pathLst>
          </a:custGeom>
          <a:solidFill>
            <a:srgbClr val="000080"/>
          </a:solidFill>
          <a:ln w="9525">
            <a:noFill/>
            <a:round/>
            <a:headEnd/>
            <a:tailEnd/>
          </a:ln>
        </p:spPr>
        <p:txBody>
          <a:bodyPr/>
          <a:lstStyle/>
          <a:p>
            <a:endParaRPr lang="en-US"/>
          </a:p>
        </p:txBody>
      </p:sp>
      <p:sp>
        <p:nvSpPr>
          <p:cNvPr id="19469" name="Freeform 14"/>
          <p:cNvSpPr>
            <a:spLocks/>
          </p:cNvSpPr>
          <p:nvPr/>
        </p:nvSpPr>
        <p:spPr bwMode="auto">
          <a:xfrm>
            <a:off x="384175" y="2363788"/>
            <a:ext cx="1800225" cy="1052512"/>
          </a:xfrm>
          <a:custGeom>
            <a:avLst/>
            <a:gdLst>
              <a:gd name="T0" fmla="*/ 2147483647 w 3400"/>
              <a:gd name="T1" fmla="*/ 2147483647 h 1990"/>
              <a:gd name="T2" fmla="*/ 2147483647 w 3400"/>
              <a:gd name="T3" fmla="*/ 2147483647 h 1990"/>
              <a:gd name="T4" fmla="*/ 2147483647 w 3400"/>
              <a:gd name="T5" fmla="*/ 2147483647 h 1990"/>
              <a:gd name="T6" fmla="*/ 2147483647 w 3400"/>
              <a:gd name="T7" fmla="*/ 2147483647 h 1990"/>
              <a:gd name="T8" fmla="*/ 2147483647 w 3400"/>
              <a:gd name="T9" fmla="*/ 2147483647 h 1990"/>
              <a:gd name="T10" fmla="*/ 2147483647 w 3400"/>
              <a:gd name="T11" fmla="*/ 2147483647 h 1990"/>
              <a:gd name="T12" fmla="*/ 2147483647 w 3400"/>
              <a:gd name="T13" fmla="*/ 2147483647 h 1990"/>
              <a:gd name="T14" fmla="*/ 2147483647 w 3400"/>
              <a:gd name="T15" fmla="*/ 2147483647 h 1990"/>
              <a:gd name="T16" fmla="*/ 2147483647 w 3400"/>
              <a:gd name="T17" fmla="*/ 2147483647 h 1990"/>
              <a:gd name="T18" fmla="*/ 2147483647 w 3400"/>
              <a:gd name="T19" fmla="*/ 2147483647 h 1990"/>
              <a:gd name="T20" fmla="*/ 2147483647 w 3400"/>
              <a:gd name="T21" fmla="*/ 2147483647 h 1990"/>
              <a:gd name="T22" fmla="*/ 2147483647 w 3400"/>
              <a:gd name="T23" fmla="*/ 2147483647 h 1990"/>
              <a:gd name="T24" fmla="*/ 2147483647 w 3400"/>
              <a:gd name="T25" fmla="*/ 2147483647 h 1990"/>
              <a:gd name="T26" fmla="*/ 2147483647 w 3400"/>
              <a:gd name="T27" fmla="*/ 2147483647 h 1990"/>
              <a:gd name="T28" fmla="*/ 2147483647 w 3400"/>
              <a:gd name="T29" fmla="*/ 0 h 1990"/>
              <a:gd name="T30" fmla="*/ 2147483647 w 3400"/>
              <a:gd name="T31" fmla="*/ 2147483647 h 1990"/>
              <a:gd name="T32" fmla="*/ 2147483647 w 3400"/>
              <a:gd name="T33" fmla="*/ 2147483647 h 1990"/>
              <a:gd name="T34" fmla="*/ 2147483647 w 3400"/>
              <a:gd name="T35" fmla="*/ 2147483647 h 1990"/>
              <a:gd name="T36" fmla="*/ 2147483647 w 3400"/>
              <a:gd name="T37" fmla="*/ 2147483647 h 1990"/>
              <a:gd name="T38" fmla="*/ 2147483647 w 3400"/>
              <a:gd name="T39" fmla="*/ 2147483647 h 1990"/>
              <a:gd name="T40" fmla="*/ 2147483647 w 3400"/>
              <a:gd name="T41" fmla="*/ 2147483647 h 1990"/>
              <a:gd name="T42" fmla="*/ 2147483647 w 3400"/>
              <a:gd name="T43" fmla="*/ 2147483647 h 1990"/>
              <a:gd name="T44" fmla="*/ 2147483647 w 3400"/>
              <a:gd name="T45" fmla="*/ 2147483647 h 1990"/>
              <a:gd name="T46" fmla="*/ 2147483647 w 3400"/>
              <a:gd name="T47" fmla="*/ 2147483647 h 1990"/>
              <a:gd name="T48" fmla="*/ 2147483647 w 3400"/>
              <a:gd name="T49" fmla="*/ 2147483647 h 1990"/>
              <a:gd name="T50" fmla="*/ 2147483647 w 3400"/>
              <a:gd name="T51" fmla="*/ 2147483647 h 1990"/>
              <a:gd name="T52" fmla="*/ 2147483647 w 3400"/>
              <a:gd name="T53" fmla="*/ 2147483647 h 1990"/>
              <a:gd name="T54" fmla="*/ 2147483647 w 3400"/>
              <a:gd name="T55" fmla="*/ 2147483647 h 1990"/>
              <a:gd name="T56" fmla="*/ 0 w 3400"/>
              <a:gd name="T57" fmla="*/ 2147483647 h 1990"/>
              <a:gd name="T58" fmla="*/ 2147483647 w 3400"/>
              <a:gd name="T59" fmla="*/ 2147483647 h 1990"/>
              <a:gd name="T60" fmla="*/ 2147483647 w 3400"/>
              <a:gd name="T61" fmla="*/ 2147483647 h 1990"/>
              <a:gd name="T62" fmla="*/ 2147483647 w 3400"/>
              <a:gd name="T63" fmla="*/ 2147483647 h 1990"/>
              <a:gd name="T64" fmla="*/ 2147483647 w 3400"/>
              <a:gd name="T65" fmla="*/ 2147483647 h 1990"/>
              <a:gd name="T66" fmla="*/ 2147483647 w 3400"/>
              <a:gd name="T67" fmla="*/ 2147483647 h 1990"/>
              <a:gd name="T68" fmla="*/ 2147483647 w 3400"/>
              <a:gd name="T69" fmla="*/ 2147483647 h 1990"/>
              <a:gd name="T70" fmla="*/ 2147483647 w 3400"/>
              <a:gd name="T71" fmla="*/ 2147483647 h 1990"/>
              <a:gd name="T72" fmla="*/ 2147483647 w 3400"/>
              <a:gd name="T73" fmla="*/ 2147483647 h 1990"/>
              <a:gd name="T74" fmla="*/ 2147483647 w 3400"/>
              <a:gd name="T75" fmla="*/ 2147483647 h 1990"/>
              <a:gd name="T76" fmla="*/ 2147483647 w 3400"/>
              <a:gd name="T77" fmla="*/ 2147483647 h 1990"/>
              <a:gd name="T78" fmla="*/ 2147483647 w 3400"/>
              <a:gd name="T79" fmla="*/ 2147483647 h 1990"/>
              <a:gd name="T80" fmla="*/ 2147483647 w 3400"/>
              <a:gd name="T81" fmla="*/ 2147483647 h 1990"/>
              <a:gd name="T82" fmla="*/ 2147483647 w 3400"/>
              <a:gd name="T83" fmla="*/ 2147483647 h 1990"/>
              <a:gd name="T84" fmla="*/ 2147483647 w 3400"/>
              <a:gd name="T85" fmla="*/ 2147483647 h 1990"/>
              <a:gd name="T86" fmla="*/ 2147483647 w 3400"/>
              <a:gd name="T87" fmla="*/ 2147483647 h 1990"/>
              <a:gd name="T88" fmla="*/ 2147483647 w 3400"/>
              <a:gd name="T89" fmla="*/ 2147483647 h 1990"/>
              <a:gd name="T90" fmla="*/ 2147483647 w 3400"/>
              <a:gd name="T91" fmla="*/ 2147483647 h 1990"/>
              <a:gd name="T92" fmla="*/ 2147483647 w 3400"/>
              <a:gd name="T93" fmla="*/ 2147483647 h 1990"/>
              <a:gd name="T94" fmla="*/ 2147483647 w 3400"/>
              <a:gd name="T95" fmla="*/ 2147483647 h 1990"/>
              <a:gd name="T96" fmla="*/ 2147483647 w 3400"/>
              <a:gd name="T97" fmla="*/ 2147483647 h 1990"/>
              <a:gd name="T98" fmla="*/ 2147483647 w 3400"/>
              <a:gd name="T99" fmla="*/ 2147483647 h 1990"/>
              <a:gd name="T100" fmla="*/ 2147483647 w 3400"/>
              <a:gd name="T101" fmla="*/ 2147483647 h 1990"/>
              <a:gd name="T102" fmla="*/ 2147483647 w 3400"/>
              <a:gd name="T103" fmla="*/ 2147483647 h 1990"/>
              <a:gd name="T104" fmla="*/ 2147483647 w 3400"/>
              <a:gd name="T105" fmla="*/ 2147483647 h 1990"/>
              <a:gd name="T106" fmla="*/ 2147483647 w 3400"/>
              <a:gd name="T107" fmla="*/ 2147483647 h 1990"/>
              <a:gd name="T108" fmla="*/ 2147483647 w 3400"/>
              <a:gd name="T109" fmla="*/ 2147483647 h 1990"/>
              <a:gd name="T110" fmla="*/ 2147483647 w 3400"/>
              <a:gd name="T111" fmla="*/ 2147483647 h 1990"/>
              <a:gd name="T112" fmla="*/ 2147483647 w 3400"/>
              <a:gd name="T113" fmla="*/ 2147483647 h 1990"/>
              <a:gd name="T114" fmla="*/ 2147483647 w 3400"/>
              <a:gd name="T115" fmla="*/ 2147483647 h 19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00"/>
              <a:gd name="T175" fmla="*/ 0 h 1990"/>
              <a:gd name="T176" fmla="*/ 3400 w 3400"/>
              <a:gd name="T177" fmla="*/ 1990 h 199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00" h="1990">
                <a:moveTo>
                  <a:pt x="3400" y="995"/>
                </a:moveTo>
                <a:lnTo>
                  <a:pt x="3391" y="893"/>
                </a:lnTo>
                <a:lnTo>
                  <a:pt x="3364" y="795"/>
                </a:lnTo>
                <a:lnTo>
                  <a:pt x="3323" y="698"/>
                </a:lnTo>
                <a:lnTo>
                  <a:pt x="3266" y="607"/>
                </a:lnTo>
                <a:lnTo>
                  <a:pt x="3194" y="521"/>
                </a:lnTo>
                <a:lnTo>
                  <a:pt x="3108" y="437"/>
                </a:lnTo>
                <a:lnTo>
                  <a:pt x="2902" y="290"/>
                </a:lnTo>
                <a:lnTo>
                  <a:pt x="2781" y="226"/>
                </a:lnTo>
                <a:lnTo>
                  <a:pt x="2650" y="168"/>
                </a:lnTo>
                <a:lnTo>
                  <a:pt x="2361" y="77"/>
                </a:lnTo>
                <a:lnTo>
                  <a:pt x="2205" y="44"/>
                </a:lnTo>
                <a:lnTo>
                  <a:pt x="2042" y="18"/>
                </a:lnTo>
                <a:lnTo>
                  <a:pt x="1873" y="4"/>
                </a:lnTo>
                <a:lnTo>
                  <a:pt x="1700" y="0"/>
                </a:lnTo>
                <a:lnTo>
                  <a:pt x="1525" y="4"/>
                </a:lnTo>
                <a:lnTo>
                  <a:pt x="1357" y="18"/>
                </a:lnTo>
                <a:lnTo>
                  <a:pt x="1194" y="44"/>
                </a:lnTo>
                <a:lnTo>
                  <a:pt x="1037" y="77"/>
                </a:lnTo>
                <a:lnTo>
                  <a:pt x="749" y="168"/>
                </a:lnTo>
                <a:lnTo>
                  <a:pt x="617" y="226"/>
                </a:lnTo>
                <a:lnTo>
                  <a:pt x="497" y="290"/>
                </a:lnTo>
                <a:lnTo>
                  <a:pt x="290" y="437"/>
                </a:lnTo>
                <a:lnTo>
                  <a:pt x="204" y="521"/>
                </a:lnTo>
                <a:lnTo>
                  <a:pt x="133" y="607"/>
                </a:lnTo>
                <a:lnTo>
                  <a:pt x="76" y="698"/>
                </a:lnTo>
                <a:lnTo>
                  <a:pt x="34" y="795"/>
                </a:lnTo>
                <a:lnTo>
                  <a:pt x="8" y="893"/>
                </a:lnTo>
                <a:lnTo>
                  <a:pt x="0" y="995"/>
                </a:lnTo>
                <a:lnTo>
                  <a:pt x="8" y="1096"/>
                </a:lnTo>
                <a:lnTo>
                  <a:pt x="34" y="1194"/>
                </a:lnTo>
                <a:lnTo>
                  <a:pt x="76" y="1291"/>
                </a:lnTo>
                <a:lnTo>
                  <a:pt x="133" y="1382"/>
                </a:lnTo>
                <a:lnTo>
                  <a:pt x="204" y="1468"/>
                </a:lnTo>
                <a:lnTo>
                  <a:pt x="290" y="1552"/>
                </a:lnTo>
                <a:lnTo>
                  <a:pt x="497" y="1699"/>
                </a:lnTo>
                <a:lnTo>
                  <a:pt x="617" y="1762"/>
                </a:lnTo>
                <a:lnTo>
                  <a:pt x="749" y="1821"/>
                </a:lnTo>
                <a:lnTo>
                  <a:pt x="1037" y="1912"/>
                </a:lnTo>
                <a:lnTo>
                  <a:pt x="1194" y="1945"/>
                </a:lnTo>
                <a:lnTo>
                  <a:pt x="1357" y="1970"/>
                </a:lnTo>
                <a:lnTo>
                  <a:pt x="1525" y="1985"/>
                </a:lnTo>
                <a:lnTo>
                  <a:pt x="1700" y="1990"/>
                </a:lnTo>
                <a:lnTo>
                  <a:pt x="1873" y="1985"/>
                </a:lnTo>
                <a:lnTo>
                  <a:pt x="2042" y="1970"/>
                </a:lnTo>
                <a:lnTo>
                  <a:pt x="2205" y="1945"/>
                </a:lnTo>
                <a:lnTo>
                  <a:pt x="2361" y="1912"/>
                </a:lnTo>
                <a:lnTo>
                  <a:pt x="2650" y="1821"/>
                </a:lnTo>
                <a:lnTo>
                  <a:pt x="2781" y="1762"/>
                </a:lnTo>
                <a:lnTo>
                  <a:pt x="2902" y="1699"/>
                </a:lnTo>
                <a:lnTo>
                  <a:pt x="3108" y="1552"/>
                </a:lnTo>
                <a:lnTo>
                  <a:pt x="3194" y="1468"/>
                </a:lnTo>
                <a:lnTo>
                  <a:pt x="3266" y="1382"/>
                </a:lnTo>
                <a:lnTo>
                  <a:pt x="3323" y="1291"/>
                </a:lnTo>
                <a:lnTo>
                  <a:pt x="3364" y="1194"/>
                </a:lnTo>
                <a:lnTo>
                  <a:pt x="3391" y="1096"/>
                </a:lnTo>
                <a:lnTo>
                  <a:pt x="3400" y="995"/>
                </a:lnTo>
              </a:path>
            </a:pathLst>
          </a:custGeom>
          <a:noFill/>
          <a:ln w="58738">
            <a:solidFill>
              <a:srgbClr val="FF0000"/>
            </a:solidFill>
            <a:round/>
            <a:headEnd/>
            <a:tailEnd/>
          </a:ln>
        </p:spPr>
        <p:txBody>
          <a:bodyPr/>
          <a:lstStyle/>
          <a:p>
            <a:endParaRPr lang="en-US"/>
          </a:p>
        </p:txBody>
      </p:sp>
      <p:sp>
        <p:nvSpPr>
          <p:cNvPr id="19470" name="Freeform 16"/>
          <p:cNvSpPr>
            <a:spLocks/>
          </p:cNvSpPr>
          <p:nvPr/>
        </p:nvSpPr>
        <p:spPr bwMode="auto">
          <a:xfrm>
            <a:off x="2497138" y="1479550"/>
            <a:ext cx="1800225" cy="1065213"/>
          </a:xfrm>
          <a:custGeom>
            <a:avLst/>
            <a:gdLst>
              <a:gd name="T0" fmla="*/ 2147483647 w 3400"/>
              <a:gd name="T1" fmla="*/ 2147483647 h 2012"/>
              <a:gd name="T2" fmla="*/ 2147483647 w 3400"/>
              <a:gd name="T3" fmla="*/ 2147483647 h 2012"/>
              <a:gd name="T4" fmla="*/ 2147483647 w 3400"/>
              <a:gd name="T5" fmla="*/ 2147483647 h 2012"/>
              <a:gd name="T6" fmla="*/ 2147483647 w 3400"/>
              <a:gd name="T7" fmla="*/ 2147483647 h 2012"/>
              <a:gd name="T8" fmla="*/ 2147483647 w 3400"/>
              <a:gd name="T9" fmla="*/ 2147483647 h 2012"/>
              <a:gd name="T10" fmla="*/ 2147483647 w 3400"/>
              <a:gd name="T11" fmla="*/ 2147483647 h 2012"/>
              <a:gd name="T12" fmla="*/ 2147483647 w 3400"/>
              <a:gd name="T13" fmla="*/ 2147483647 h 2012"/>
              <a:gd name="T14" fmla="*/ 2147483647 w 3400"/>
              <a:gd name="T15" fmla="*/ 2147483647 h 2012"/>
              <a:gd name="T16" fmla="*/ 2147483647 w 3400"/>
              <a:gd name="T17" fmla="*/ 2147483647 h 2012"/>
              <a:gd name="T18" fmla="*/ 2147483647 w 3400"/>
              <a:gd name="T19" fmla="*/ 2147483647 h 2012"/>
              <a:gd name="T20" fmla="*/ 2147483647 w 3400"/>
              <a:gd name="T21" fmla="*/ 2147483647 h 2012"/>
              <a:gd name="T22" fmla="*/ 2147483647 w 3400"/>
              <a:gd name="T23" fmla="*/ 2147483647 h 2012"/>
              <a:gd name="T24" fmla="*/ 2147483647 w 3400"/>
              <a:gd name="T25" fmla="*/ 2147483647 h 2012"/>
              <a:gd name="T26" fmla="*/ 2147483647 w 3400"/>
              <a:gd name="T27" fmla="*/ 2147483647 h 2012"/>
              <a:gd name="T28" fmla="*/ 2147483647 w 3400"/>
              <a:gd name="T29" fmla="*/ 0 h 2012"/>
              <a:gd name="T30" fmla="*/ 2147483647 w 3400"/>
              <a:gd name="T31" fmla="*/ 2147483647 h 2012"/>
              <a:gd name="T32" fmla="*/ 2147483647 w 3400"/>
              <a:gd name="T33" fmla="*/ 2147483647 h 2012"/>
              <a:gd name="T34" fmla="*/ 2147483647 w 3400"/>
              <a:gd name="T35" fmla="*/ 2147483647 h 2012"/>
              <a:gd name="T36" fmla="*/ 2147483647 w 3400"/>
              <a:gd name="T37" fmla="*/ 2147483647 h 2012"/>
              <a:gd name="T38" fmla="*/ 2147483647 w 3400"/>
              <a:gd name="T39" fmla="*/ 2147483647 h 2012"/>
              <a:gd name="T40" fmla="*/ 2147483647 w 3400"/>
              <a:gd name="T41" fmla="*/ 2147483647 h 2012"/>
              <a:gd name="T42" fmla="*/ 2147483647 w 3400"/>
              <a:gd name="T43" fmla="*/ 2147483647 h 2012"/>
              <a:gd name="T44" fmla="*/ 2147483647 w 3400"/>
              <a:gd name="T45" fmla="*/ 2147483647 h 2012"/>
              <a:gd name="T46" fmla="*/ 2147483647 w 3400"/>
              <a:gd name="T47" fmla="*/ 2147483647 h 2012"/>
              <a:gd name="T48" fmla="*/ 2147483647 w 3400"/>
              <a:gd name="T49" fmla="*/ 2147483647 h 2012"/>
              <a:gd name="T50" fmla="*/ 2147483647 w 3400"/>
              <a:gd name="T51" fmla="*/ 2147483647 h 2012"/>
              <a:gd name="T52" fmla="*/ 2147483647 w 3400"/>
              <a:gd name="T53" fmla="*/ 2147483647 h 2012"/>
              <a:gd name="T54" fmla="*/ 2147483647 w 3400"/>
              <a:gd name="T55" fmla="*/ 2147483647 h 2012"/>
              <a:gd name="T56" fmla="*/ 0 w 3400"/>
              <a:gd name="T57" fmla="*/ 2147483647 h 2012"/>
              <a:gd name="T58" fmla="*/ 2147483647 w 3400"/>
              <a:gd name="T59" fmla="*/ 2147483647 h 2012"/>
              <a:gd name="T60" fmla="*/ 2147483647 w 3400"/>
              <a:gd name="T61" fmla="*/ 2147483647 h 2012"/>
              <a:gd name="T62" fmla="*/ 2147483647 w 3400"/>
              <a:gd name="T63" fmla="*/ 2147483647 h 2012"/>
              <a:gd name="T64" fmla="*/ 2147483647 w 3400"/>
              <a:gd name="T65" fmla="*/ 2147483647 h 2012"/>
              <a:gd name="T66" fmla="*/ 2147483647 w 3400"/>
              <a:gd name="T67" fmla="*/ 2147483647 h 2012"/>
              <a:gd name="T68" fmla="*/ 2147483647 w 3400"/>
              <a:gd name="T69" fmla="*/ 2147483647 h 2012"/>
              <a:gd name="T70" fmla="*/ 2147483647 w 3400"/>
              <a:gd name="T71" fmla="*/ 2147483647 h 2012"/>
              <a:gd name="T72" fmla="*/ 2147483647 w 3400"/>
              <a:gd name="T73" fmla="*/ 2147483647 h 2012"/>
              <a:gd name="T74" fmla="*/ 2147483647 w 3400"/>
              <a:gd name="T75" fmla="*/ 2147483647 h 2012"/>
              <a:gd name="T76" fmla="*/ 2147483647 w 3400"/>
              <a:gd name="T77" fmla="*/ 2147483647 h 2012"/>
              <a:gd name="T78" fmla="*/ 2147483647 w 3400"/>
              <a:gd name="T79" fmla="*/ 2147483647 h 2012"/>
              <a:gd name="T80" fmla="*/ 2147483647 w 3400"/>
              <a:gd name="T81" fmla="*/ 2147483647 h 2012"/>
              <a:gd name="T82" fmla="*/ 2147483647 w 3400"/>
              <a:gd name="T83" fmla="*/ 2147483647 h 2012"/>
              <a:gd name="T84" fmla="*/ 2147483647 w 3400"/>
              <a:gd name="T85" fmla="*/ 2147483647 h 2012"/>
              <a:gd name="T86" fmla="*/ 2147483647 w 3400"/>
              <a:gd name="T87" fmla="*/ 2147483647 h 2012"/>
              <a:gd name="T88" fmla="*/ 2147483647 w 3400"/>
              <a:gd name="T89" fmla="*/ 2147483647 h 2012"/>
              <a:gd name="T90" fmla="*/ 2147483647 w 3400"/>
              <a:gd name="T91" fmla="*/ 2147483647 h 2012"/>
              <a:gd name="T92" fmla="*/ 2147483647 w 3400"/>
              <a:gd name="T93" fmla="*/ 2147483647 h 2012"/>
              <a:gd name="T94" fmla="*/ 2147483647 w 3400"/>
              <a:gd name="T95" fmla="*/ 2147483647 h 2012"/>
              <a:gd name="T96" fmla="*/ 2147483647 w 3400"/>
              <a:gd name="T97" fmla="*/ 2147483647 h 2012"/>
              <a:gd name="T98" fmla="*/ 2147483647 w 3400"/>
              <a:gd name="T99" fmla="*/ 2147483647 h 2012"/>
              <a:gd name="T100" fmla="*/ 2147483647 w 3400"/>
              <a:gd name="T101" fmla="*/ 2147483647 h 2012"/>
              <a:gd name="T102" fmla="*/ 2147483647 w 3400"/>
              <a:gd name="T103" fmla="*/ 2147483647 h 2012"/>
              <a:gd name="T104" fmla="*/ 2147483647 w 3400"/>
              <a:gd name="T105" fmla="*/ 2147483647 h 2012"/>
              <a:gd name="T106" fmla="*/ 2147483647 w 3400"/>
              <a:gd name="T107" fmla="*/ 2147483647 h 2012"/>
              <a:gd name="T108" fmla="*/ 2147483647 w 3400"/>
              <a:gd name="T109" fmla="*/ 2147483647 h 2012"/>
              <a:gd name="T110" fmla="*/ 2147483647 w 3400"/>
              <a:gd name="T111" fmla="*/ 2147483647 h 2012"/>
              <a:gd name="T112" fmla="*/ 2147483647 w 3400"/>
              <a:gd name="T113" fmla="*/ 2147483647 h 20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00"/>
              <a:gd name="T172" fmla="*/ 0 h 2012"/>
              <a:gd name="T173" fmla="*/ 3400 w 3400"/>
              <a:gd name="T174" fmla="*/ 2012 h 201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00" h="2012">
                <a:moveTo>
                  <a:pt x="3400" y="1006"/>
                </a:moveTo>
                <a:lnTo>
                  <a:pt x="3391" y="903"/>
                </a:lnTo>
                <a:lnTo>
                  <a:pt x="3364" y="803"/>
                </a:lnTo>
                <a:lnTo>
                  <a:pt x="3323" y="707"/>
                </a:lnTo>
                <a:lnTo>
                  <a:pt x="3266" y="614"/>
                </a:lnTo>
                <a:lnTo>
                  <a:pt x="3195" y="527"/>
                </a:lnTo>
                <a:lnTo>
                  <a:pt x="3109" y="443"/>
                </a:lnTo>
                <a:lnTo>
                  <a:pt x="2902" y="295"/>
                </a:lnTo>
                <a:lnTo>
                  <a:pt x="2781" y="230"/>
                </a:lnTo>
                <a:lnTo>
                  <a:pt x="2650" y="171"/>
                </a:lnTo>
                <a:lnTo>
                  <a:pt x="2361" y="79"/>
                </a:lnTo>
                <a:lnTo>
                  <a:pt x="2205" y="45"/>
                </a:lnTo>
                <a:lnTo>
                  <a:pt x="2042" y="20"/>
                </a:lnTo>
                <a:lnTo>
                  <a:pt x="1874" y="4"/>
                </a:lnTo>
                <a:lnTo>
                  <a:pt x="1700" y="0"/>
                </a:lnTo>
                <a:lnTo>
                  <a:pt x="1525" y="4"/>
                </a:lnTo>
                <a:lnTo>
                  <a:pt x="1357" y="20"/>
                </a:lnTo>
                <a:lnTo>
                  <a:pt x="1194" y="45"/>
                </a:lnTo>
                <a:lnTo>
                  <a:pt x="1038" y="79"/>
                </a:lnTo>
                <a:lnTo>
                  <a:pt x="749" y="171"/>
                </a:lnTo>
                <a:lnTo>
                  <a:pt x="618" y="230"/>
                </a:lnTo>
                <a:lnTo>
                  <a:pt x="497" y="295"/>
                </a:lnTo>
                <a:lnTo>
                  <a:pt x="291" y="443"/>
                </a:lnTo>
                <a:lnTo>
                  <a:pt x="204" y="527"/>
                </a:lnTo>
                <a:lnTo>
                  <a:pt x="133" y="614"/>
                </a:lnTo>
                <a:lnTo>
                  <a:pt x="76" y="707"/>
                </a:lnTo>
                <a:lnTo>
                  <a:pt x="35" y="803"/>
                </a:lnTo>
                <a:lnTo>
                  <a:pt x="8" y="903"/>
                </a:lnTo>
                <a:lnTo>
                  <a:pt x="0" y="1006"/>
                </a:lnTo>
                <a:lnTo>
                  <a:pt x="8" y="1108"/>
                </a:lnTo>
                <a:lnTo>
                  <a:pt x="35" y="1208"/>
                </a:lnTo>
                <a:lnTo>
                  <a:pt x="76" y="1304"/>
                </a:lnTo>
                <a:lnTo>
                  <a:pt x="133" y="1397"/>
                </a:lnTo>
                <a:lnTo>
                  <a:pt x="204" y="1485"/>
                </a:lnTo>
                <a:lnTo>
                  <a:pt x="291" y="1568"/>
                </a:lnTo>
                <a:lnTo>
                  <a:pt x="497" y="1717"/>
                </a:lnTo>
                <a:lnTo>
                  <a:pt x="618" y="1781"/>
                </a:lnTo>
                <a:lnTo>
                  <a:pt x="749" y="1840"/>
                </a:lnTo>
                <a:lnTo>
                  <a:pt x="1038" y="1933"/>
                </a:lnTo>
                <a:lnTo>
                  <a:pt x="1194" y="1966"/>
                </a:lnTo>
                <a:lnTo>
                  <a:pt x="1357" y="1991"/>
                </a:lnTo>
                <a:lnTo>
                  <a:pt x="1525" y="2007"/>
                </a:lnTo>
                <a:lnTo>
                  <a:pt x="1700" y="2012"/>
                </a:lnTo>
                <a:lnTo>
                  <a:pt x="1874" y="2007"/>
                </a:lnTo>
                <a:lnTo>
                  <a:pt x="2042" y="1991"/>
                </a:lnTo>
                <a:lnTo>
                  <a:pt x="2205" y="1966"/>
                </a:lnTo>
                <a:lnTo>
                  <a:pt x="2361" y="1933"/>
                </a:lnTo>
                <a:lnTo>
                  <a:pt x="2650" y="1840"/>
                </a:lnTo>
                <a:lnTo>
                  <a:pt x="2781" y="1781"/>
                </a:lnTo>
                <a:lnTo>
                  <a:pt x="2902" y="1717"/>
                </a:lnTo>
                <a:lnTo>
                  <a:pt x="3109" y="1568"/>
                </a:lnTo>
                <a:lnTo>
                  <a:pt x="3195" y="1485"/>
                </a:lnTo>
                <a:lnTo>
                  <a:pt x="3266" y="1397"/>
                </a:lnTo>
                <a:lnTo>
                  <a:pt x="3323" y="1304"/>
                </a:lnTo>
                <a:lnTo>
                  <a:pt x="3364" y="1208"/>
                </a:lnTo>
                <a:lnTo>
                  <a:pt x="3391" y="1108"/>
                </a:lnTo>
                <a:lnTo>
                  <a:pt x="3400" y="1006"/>
                </a:lnTo>
                <a:close/>
              </a:path>
            </a:pathLst>
          </a:custGeom>
          <a:solidFill>
            <a:srgbClr val="000080"/>
          </a:solidFill>
          <a:ln w="9525">
            <a:noFill/>
            <a:round/>
            <a:headEnd/>
            <a:tailEnd/>
          </a:ln>
        </p:spPr>
        <p:txBody>
          <a:bodyPr/>
          <a:lstStyle/>
          <a:p>
            <a:endParaRPr lang="en-US"/>
          </a:p>
        </p:txBody>
      </p:sp>
      <p:sp>
        <p:nvSpPr>
          <p:cNvPr id="19471" name="Freeform 17"/>
          <p:cNvSpPr>
            <a:spLocks/>
          </p:cNvSpPr>
          <p:nvPr/>
        </p:nvSpPr>
        <p:spPr bwMode="auto">
          <a:xfrm>
            <a:off x="2497138" y="1479550"/>
            <a:ext cx="1800225" cy="1065213"/>
          </a:xfrm>
          <a:custGeom>
            <a:avLst/>
            <a:gdLst>
              <a:gd name="T0" fmla="*/ 2147483647 w 3400"/>
              <a:gd name="T1" fmla="*/ 2147483647 h 2012"/>
              <a:gd name="T2" fmla="*/ 2147483647 w 3400"/>
              <a:gd name="T3" fmla="*/ 2147483647 h 2012"/>
              <a:gd name="T4" fmla="*/ 2147483647 w 3400"/>
              <a:gd name="T5" fmla="*/ 2147483647 h 2012"/>
              <a:gd name="T6" fmla="*/ 2147483647 w 3400"/>
              <a:gd name="T7" fmla="*/ 2147483647 h 2012"/>
              <a:gd name="T8" fmla="*/ 2147483647 w 3400"/>
              <a:gd name="T9" fmla="*/ 2147483647 h 2012"/>
              <a:gd name="T10" fmla="*/ 2147483647 w 3400"/>
              <a:gd name="T11" fmla="*/ 2147483647 h 2012"/>
              <a:gd name="T12" fmla="*/ 2147483647 w 3400"/>
              <a:gd name="T13" fmla="*/ 2147483647 h 2012"/>
              <a:gd name="T14" fmla="*/ 2147483647 w 3400"/>
              <a:gd name="T15" fmla="*/ 2147483647 h 2012"/>
              <a:gd name="T16" fmla="*/ 2147483647 w 3400"/>
              <a:gd name="T17" fmla="*/ 2147483647 h 2012"/>
              <a:gd name="T18" fmla="*/ 2147483647 w 3400"/>
              <a:gd name="T19" fmla="*/ 2147483647 h 2012"/>
              <a:gd name="T20" fmla="*/ 2147483647 w 3400"/>
              <a:gd name="T21" fmla="*/ 2147483647 h 2012"/>
              <a:gd name="T22" fmla="*/ 2147483647 w 3400"/>
              <a:gd name="T23" fmla="*/ 2147483647 h 2012"/>
              <a:gd name="T24" fmla="*/ 2147483647 w 3400"/>
              <a:gd name="T25" fmla="*/ 2147483647 h 2012"/>
              <a:gd name="T26" fmla="*/ 2147483647 w 3400"/>
              <a:gd name="T27" fmla="*/ 2147483647 h 2012"/>
              <a:gd name="T28" fmla="*/ 2147483647 w 3400"/>
              <a:gd name="T29" fmla="*/ 0 h 2012"/>
              <a:gd name="T30" fmla="*/ 2147483647 w 3400"/>
              <a:gd name="T31" fmla="*/ 2147483647 h 2012"/>
              <a:gd name="T32" fmla="*/ 2147483647 w 3400"/>
              <a:gd name="T33" fmla="*/ 2147483647 h 2012"/>
              <a:gd name="T34" fmla="*/ 2147483647 w 3400"/>
              <a:gd name="T35" fmla="*/ 2147483647 h 2012"/>
              <a:gd name="T36" fmla="*/ 2147483647 w 3400"/>
              <a:gd name="T37" fmla="*/ 2147483647 h 2012"/>
              <a:gd name="T38" fmla="*/ 2147483647 w 3400"/>
              <a:gd name="T39" fmla="*/ 2147483647 h 2012"/>
              <a:gd name="T40" fmla="*/ 2147483647 w 3400"/>
              <a:gd name="T41" fmla="*/ 2147483647 h 2012"/>
              <a:gd name="T42" fmla="*/ 2147483647 w 3400"/>
              <a:gd name="T43" fmla="*/ 2147483647 h 2012"/>
              <a:gd name="T44" fmla="*/ 2147483647 w 3400"/>
              <a:gd name="T45" fmla="*/ 2147483647 h 2012"/>
              <a:gd name="T46" fmla="*/ 2147483647 w 3400"/>
              <a:gd name="T47" fmla="*/ 2147483647 h 2012"/>
              <a:gd name="T48" fmla="*/ 2147483647 w 3400"/>
              <a:gd name="T49" fmla="*/ 2147483647 h 2012"/>
              <a:gd name="T50" fmla="*/ 2147483647 w 3400"/>
              <a:gd name="T51" fmla="*/ 2147483647 h 2012"/>
              <a:gd name="T52" fmla="*/ 2147483647 w 3400"/>
              <a:gd name="T53" fmla="*/ 2147483647 h 2012"/>
              <a:gd name="T54" fmla="*/ 2147483647 w 3400"/>
              <a:gd name="T55" fmla="*/ 2147483647 h 2012"/>
              <a:gd name="T56" fmla="*/ 0 w 3400"/>
              <a:gd name="T57" fmla="*/ 2147483647 h 2012"/>
              <a:gd name="T58" fmla="*/ 2147483647 w 3400"/>
              <a:gd name="T59" fmla="*/ 2147483647 h 2012"/>
              <a:gd name="T60" fmla="*/ 2147483647 w 3400"/>
              <a:gd name="T61" fmla="*/ 2147483647 h 2012"/>
              <a:gd name="T62" fmla="*/ 2147483647 w 3400"/>
              <a:gd name="T63" fmla="*/ 2147483647 h 2012"/>
              <a:gd name="T64" fmla="*/ 2147483647 w 3400"/>
              <a:gd name="T65" fmla="*/ 2147483647 h 2012"/>
              <a:gd name="T66" fmla="*/ 2147483647 w 3400"/>
              <a:gd name="T67" fmla="*/ 2147483647 h 2012"/>
              <a:gd name="T68" fmla="*/ 2147483647 w 3400"/>
              <a:gd name="T69" fmla="*/ 2147483647 h 2012"/>
              <a:gd name="T70" fmla="*/ 2147483647 w 3400"/>
              <a:gd name="T71" fmla="*/ 2147483647 h 2012"/>
              <a:gd name="T72" fmla="*/ 2147483647 w 3400"/>
              <a:gd name="T73" fmla="*/ 2147483647 h 2012"/>
              <a:gd name="T74" fmla="*/ 2147483647 w 3400"/>
              <a:gd name="T75" fmla="*/ 2147483647 h 2012"/>
              <a:gd name="T76" fmla="*/ 2147483647 w 3400"/>
              <a:gd name="T77" fmla="*/ 2147483647 h 2012"/>
              <a:gd name="T78" fmla="*/ 2147483647 w 3400"/>
              <a:gd name="T79" fmla="*/ 2147483647 h 2012"/>
              <a:gd name="T80" fmla="*/ 2147483647 w 3400"/>
              <a:gd name="T81" fmla="*/ 2147483647 h 2012"/>
              <a:gd name="T82" fmla="*/ 2147483647 w 3400"/>
              <a:gd name="T83" fmla="*/ 2147483647 h 2012"/>
              <a:gd name="T84" fmla="*/ 2147483647 w 3400"/>
              <a:gd name="T85" fmla="*/ 2147483647 h 2012"/>
              <a:gd name="T86" fmla="*/ 2147483647 w 3400"/>
              <a:gd name="T87" fmla="*/ 2147483647 h 2012"/>
              <a:gd name="T88" fmla="*/ 2147483647 w 3400"/>
              <a:gd name="T89" fmla="*/ 2147483647 h 2012"/>
              <a:gd name="T90" fmla="*/ 2147483647 w 3400"/>
              <a:gd name="T91" fmla="*/ 2147483647 h 2012"/>
              <a:gd name="T92" fmla="*/ 2147483647 w 3400"/>
              <a:gd name="T93" fmla="*/ 2147483647 h 2012"/>
              <a:gd name="T94" fmla="*/ 2147483647 w 3400"/>
              <a:gd name="T95" fmla="*/ 2147483647 h 2012"/>
              <a:gd name="T96" fmla="*/ 2147483647 w 3400"/>
              <a:gd name="T97" fmla="*/ 2147483647 h 2012"/>
              <a:gd name="T98" fmla="*/ 2147483647 w 3400"/>
              <a:gd name="T99" fmla="*/ 2147483647 h 2012"/>
              <a:gd name="T100" fmla="*/ 2147483647 w 3400"/>
              <a:gd name="T101" fmla="*/ 2147483647 h 2012"/>
              <a:gd name="T102" fmla="*/ 2147483647 w 3400"/>
              <a:gd name="T103" fmla="*/ 2147483647 h 2012"/>
              <a:gd name="T104" fmla="*/ 2147483647 w 3400"/>
              <a:gd name="T105" fmla="*/ 2147483647 h 2012"/>
              <a:gd name="T106" fmla="*/ 2147483647 w 3400"/>
              <a:gd name="T107" fmla="*/ 2147483647 h 2012"/>
              <a:gd name="T108" fmla="*/ 2147483647 w 3400"/>
              <a:gd name="T109" fmla="*/ 2147483647 h 2012"/>
              <a:gd name="T110" fmla="*/ 2147483647 w 3400"/>
              <a:gd name="T111" fmla="*/ 2147483647 h 2012"/>
              <a:gd name="T112" fmla="*/ 2147483647 w 3400"/>
              <a:gd name="T113" fmla="*/ 2147483647 h 2012"/>
              <a:gd name="T114" fmla="*/ 2147483647 w 3400"/>
              <a:gd name="T115" fmla="*/ 2147483647 h 201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00"/>
              <a:gd name="T175" fmla="*/ 0 h 2012"/>
              <a:gd name="T176" fmla="*/ 3400 w 3400"/>
              <a:gd name="T177" fmla="*/ 2012 h 201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00" h="2012">
                <a:moveTo>
                  <a:pt x="3400" y="1006"/>
                </a:moveTo>
                <a:lnTo>
                  <a:pt x="3391" y="903"/>
                </a:lnTo>
                <a:lnTo>
                  <a:pt x="3364" y="803"/>
                </a:lnTo>
                <a:lnTo>
                  <a:pt x="3323" y="707"/>
                </a:lnTo>
                <a:lnTo>
                  <a:pt x="3266" y="614"/>
                </a:lnTo>
                <a:lnTo>
                  <a:pt x="3195" y="527"/>
                </a:lnTo>
                <a:lnTo>
                  <a:pt x="3109" y="443"/>
                </a:lnTo>
                <a:lnTo>
                  <a:pt x="2902" y="295"/>
                </a:lnTo>
                <a:lnTo>
                  <a:pt x="2781" y="230"/>
                </a:lnTo>
                <a:lnTo>
                  <a:pt x="2650" y="171"/>
                </a:lnTo>
                <a:lnTo>
                  <a:pt x="2361" y="79"/>
                </a:lnTo>
                <a:lnTo>
                  <a:pt x="2205" y="45"/>
                </a:lnTo>
                <a:lnTo>
                  <a:pt x="2042" y="20"/>
                </a:lnTo>
                <a:lnTo>
                  <a:pt x="1874" y="4"/>
                </a:lnTo>
                <a:lnTo>
                  <a:pt x="1700" y="0"/>
                </a:lnTo>
                <a:lnTo>
                  <a:pt x="1525" y="4"/>
                </a:lnTo>
                <a:lnTo>
                  <a:pt x="1357" y="20"/>
                </a:lnTo>
                <a:lnTo>
                  <a:pt x="1194" y="45"/>
                </a:lnTo>
                <a:lnTo>
                  <a:pt x="1038" y="79"/>
                </a:lnTo>
                <a:lnTo>
                  <a:pt x="749" y="171"/>
                </a:lnTo>
                <a:lnTo>
                  <a:pt x="618" y="230"/>
                </a:lnTo>
                <a:lnTo>
                  <a:pt x="497" y="295"/>
                </a:lnTo>
                <a:lnTo>
                  <a:pt x="291" y="443"/>
                </a:lnTo>
                <a:lnTo>
                  <a:pt x="204" y="527"/>
                </a:lnTo>
                <a:lnTo>
                  <a:pt x="133" y="614"/>
                </a:lnTo>
                <a:lnTo>
                  <a:pt x="76" y="707"/>
                </a:lnTo>
                <a:lnTo>
                  <a:pt x="35" y="803"/>
                </a:lnTo>
                <a:lnTo>
                  <a:pt x="8" y="903"/>
                </a:lnTo>
                <a:lnTo>
                  <a:pt x="0" y="1006"/>
                </a:lnTo>
                <a:lnTo>
                  <a:pt x="8" y="1108"/>
                </a:lnTo>
                <a:lnTo>
                  <a:pt x="35" y="1208"/>
                </a:lnTo>
                <a:lnTo>
                  <a:pt x="76" y="1304"/>
                </a:lnTo>
                <a:lnTo>
                  <a:pt x="133" y="1397"/>
                </a:lnTo>
                <a:lnTo>
                  <a:pt x="204" y="1485"/>
                </a:lnTo>
                <a:lnTo>
                  <a:pt x="291" y="1568"/>
                </a:lnTo>
                <a:lnTo>
                  <a:pt x="497" y="1717"/>
                </a:lnTo>
                <a:lnTo>
                  <a:pt x="618" y="1781"/>
                </a:lnTo>
                <a:lnTo>
                  <a:pt x="749" y="1840"/>
                </a:lnTo>
                <a:lnTo>
                  <a:pt x="1038" y="1933"/>
                </a:lnTo>
                <a:lnTo>
                  <a:pt x="1194" y="1966"/>
                </a:lnTo>
                <a:lnTo>
                  <a:pt x="1357" y="1991"/>
                </a:lnTo>
                <a:lnTo>
                  <a:pt x="1525" y="2007"/>
                </a:lnTo>
                <a:lnTo>
                  <a:pt x="1700" y="2012"/>
                </a:lnTo>
                <a:lnTo>
                  <a:pt x="1874" y="2007"/>
                </a:lnTo>
                <a:lnTo>
                  <a:pt x="2042" y="1991"/>
                </a:lnTo>
                <a:lnTo>
                  <a:pt x="2205" y="1966"/>
                </a:lnTo>
                <a:lnTo>
                  <a:pt x="2361" y="1933"/>
                </a:lnTo>
                <a:lnTo>
                  <a:pt x="2650" y="1840"/>
                </a:lnTo>
                <a:lnTo>
                  <a:pt x="2781" y="1781"/>
                </a:lnTo>
                <a:lnTo>
                  <a:pt x="2902" y="1717"/>
                </a:lnTo>
                <a:lnTo>
                  <a:pt x="3109" y="1568"/>
                </a:lnTo>
                <a:lnTo>
                  <a:pt x="3195" y="1485"/>
                </a:lnTo>
                <a:lnTo>
                  <a:pt x="3266" y="1397"/>
                </a:lnTo>
                <a:lnTo>
                  <a:pt x="3323" y="1304"/>
                </a:lnTo>
                <a:lnTo>
                  <a:pt x="3364" y="1208"/>
                </a:lnTo>
                <a:lnTo>
                  <a:pt x="3391" y="1108"/>
                </a:lnTo>
                <a:lnTo>
                  <a:pt x="3400" y="1006"/>
                </a:lnTo>
              </a:path>
            </a:pathLst>
          </a:custGeom>
          <a:noFill/>
          <a:ln w="58738">
            <a:solidFill>
              <a:srgbClr val="FF0000"/>
            </a:solidFill>
            <a:round/>
            <a:headEnd/>
            <a:tailEnd/>
          </a:ln>
        </p:spPr>
        <p:txBody>
          <a:bodyPr/>
          <a:lstStyle/>
          <a:p>
            <a:endParaRPr lang="en-US"/>
          </a:p>
        </p:txBody>
      </p:sp>
      <p:sp>
        <p:nvSpPr>
          <p:cNvPr id="19472" name="Freeform 19"/>
          <p:cNvSpPr>
            <a:spLocks/>
          </p:cNvSpPr>
          <p:nvPr/>
        </p:nvSpPr>
        <p:spPr bwMode="auto">
          <a:xfrm>
            <a:off x="4503738" y="1282700"/>
            <a:ext cx="1798637" cy="1065213"/>
          </a:xfrm>
          <a:custGeom>
            <a:avLst/>
            <a:gdLst>
              <a:gd name="T0" fmla="*/ 2147483647 w 3400"/>
              <a:gd name="T1" fmla="*/ 2147483647 h 2012"/>
              <a:gd name="T2" fmla="*/ 2147483647 w 3400"/>
              <a:gd name="T3" fmla="*/ 2147483647 h 2012"/>
              <a:gd name="T4" fmla="*/ 2147483647 w 3400"/>
              <a:gd name="T5" fmla="*/ 2147483647 h 2012"/>
              <a:gd name="T6" fmla="*/ 2147483647 w 3400"/>
              <a:gd name="T7" fmla="*/ 2147483647 h 2012"/>
              <a:gd name="T8" fmla="*/ 2147483647 w 3400"/>
              <a:gd name="T9" fmla="*/ 2147483647 h 2012"/>
              <a:gd name="T10" fmla="*/ 2147483647 w 3400"/>
              <a:gd name="T11" fmla="*/ 2147483647 h 2012"/>
              <a:gd name="T12" fmla="*/ 2147483647 w 3400"/>
              <a:gd name="T13" fmla="*/ 2147483647 h 2012"/>
              <a:gd name="T14" fmla="*/ 2147483647 w 3400"/>
              <a:gd name="T15" fmla="*/ 2147483647 h 2012"/>
              <a:gd name="T16" fmla="*/ 2147483647 w 3400"/>
              <a:gd name="T17" fmla="*/ 2147483647 h 2012"/>
              <a:gd name="T18" fmla="*/ 2147483647 w 3400"/>
              <a:gd name="T19" fmla="*/ 2147483647 h 2012"/>
              <a:gd name="T20" fmla="*/ 2147483647 w 3400"/>
              <a:gd name="T21" fmla="*/ 2147483647 h 2012"/>
              <a:gd name="T22" fmla="*/ 2147483647 w 3400"/>
              <a:gd name="T23" fmla="*/ 2147483647 h 2012"/>
              <a:gd name="T24" fmla="*/ 2147483647 w 3400"/>
              <a:gd name="T25" fmla="*/ 2147483647 h 2012"/>
              <a:gd name="T26" fmla="*/ 2147483647 w 3400"/>
              <a:gd name="T27" fmla="*/ 2147483647 h 2012"/>
              <a:gd name="T28" fmla="*/ 2147483647 w 3400"/>
              <a:gd name="T29" fmla="*/ 0 h 2012"/>
              <a:gd name="T30" fmla="*/ 2147483647 w 3400"/>
              <a:gd name="T31" fmla="*/ 2147483647 h 2012"/>
              <a:gd name="T32" fmla="*/ 2147483647 w 3400"/>
              <a:gd name="T33" fmla="*/ 2147483647 h 2012"/>
              <a:gd name="T34" fmla="*/ 2147483647 w 3400"/>
              <a:gd name="T35" fmla="*/ 2147483647 h 2012"/>
              <a:gd name="T36" fmla="*/ 2147483647 w 3400"/>
              <a:gd name="T37" fmla="*/ 2147483647 h 2012"/>
              <a:gd name="T38" fmla="*/ 2147483647 w 3400"/>
              <a:gd name="T39" fmla="*/ 2147483647 h 2012"/>
              <a:gd name="T40" fmla="*/ 2147483647 w 3400"/>
              <a:gd name="T41" fmla="*/ 2147483647 h 2012"/>
              <a:gd name="T42" fmla="*/ 2147483647 w 3400"/>
              <a:gd name="T43" fmla="*/ 2147483647 h 2012"/>
              <a:gd name="T44" fmla="*/ 2147483647 w 3400"/>
              <a:gd name="T45" fmla="*/ 2147483647 h 2012"/>
              <a:gd name="T46" fmla="*/ 2147483647 w 3400"/>
              <a:gd name="T47" fmla="*/ 2147483647 h 2012"/>
              <a:gd name="T48" fmla="*/ 2147483647 w 3400"/>
              <a:gd name="T49" fmla="*/ 2147483647 h 2012"/>
              <a:gd name="T50" fmla="*/ 2147483647 w 3400"/>
              <a:gd name="T51" fmla="*/ 2147483647 h 2012"/>
              <a:gd name="T52" fmla="*/ 2147483647 w 3400"/>
              <a:gd name="T53" fmla="*/ 2147483647 h 2012"/>
              <a:gd name="T54" fmla="*/ 2147483647 w 3400"/>
              <a:gd name="T55" fmla="*/ 2147483647 h 2012"/>
              <a:gd name="T56" fmla="*/ 0 w 3400"/>
              <a:gd name="T57" fmla="*/ 2147483647 h 2012"/>
              <a:gd name="T58" fmla="*/ 2147483647 w 3400"/>
              <a:gd name="T59" fmla="*/ 2147483647 h 2012"/>
              <a:gd name="T60" fmla="*/ 2147483647 w 3400"/>
              <a:gd name="T61" fmla="*/ 2147483647 h 2012"/>
              <a:gd name="T62" fmla="*/ 2147483647 w 3400"/>
              <a:gd name="T63" fmla="*/ 2147483647 h 2012"/>
              <a:gd name="T64" fmla="*/ 2147483647 w 3400"/>
              <a:gd name="T65" fmla="*/ 2147483647 h 2012"/>
              <a:gd name="T66" fmla="*/ 2147483647 w 3400"/>
              <a:gd name="T67" fmla="*/ 2147483647 h 2012"/>
              <a:gd name="T68" fmla="*/ 2147483647 w 3400"/>
              <a:gd name="T69" fmla="*/ 2147483647 h 2012"/>
              <a:gd name="T70" fmla="*/ 2147483647 w 3400"/>
              <a:gd name="T71" fmla="*/ 2147483647 h 2012"/>
              <a:gd name="T72" fmla="*/ 2147483647 w 3400"/>
              <a:gd name="T73" fmla="*/ 2147483647 h 2012"/>
              <a:gd name="T74" fmla="*/ 2147483647 w 3400"/>
              <a:gd name="T75" fmla="*/ 2147483647 h 2012"/>
              <a:gd name="T76" fmla="*/ 2147483647 w 3400"/>
              <a:gd name="T77" fmla="*/ 2147483647 h 2012"/>
              <a:gd name="T78" fmla="*/ 2147483647 w 3400"/>
              <a:gd name="T79" fmla="*/ 2147483647 h 2012"/>
              <a:gd name="T80" fmla="*/ 2147483647 w 3400"/>
              <a:gd name="T81" fmla="*/ 2147483647 h 2012"/>
              <a:gd name="T82" fmla="*/ 2147483647 w 3400"/>
              <a:gd name="T83" fmla="*/ 2147483647 h 2012"/>
              <a:gd name="T84" fmla="*/ 2147483647 w 3400"/>
              <a:gd name="T85" fmla="*/ 2147483647 h 2012"/>
              <a:gd name="T86" fmla="*/ 2147483647 w 3400"/>
              <a:gd name="T87" fmla="*/ 2147483647 h 2012"/>
              <a:gd name="T88" fmla="*/ 2147483647 w 3400"/>
              <a:gd name="T89" fmla="*/ 2147483647 h 2012"/>
              <a:gd name="T90" fmla="*/ 2147483647 w 3400"/>
              <a:gd name="T91" fmla="*/ 2147483647 h 2012"/>
              <a:gd name="T92" fmla="*/ 2147483647 w 3400"/>
              <a:gd name="T93" fmla="*/ 2147483647 h 2012"/>
              <a:gd name="T94" fmla="*/ 2147483647 w 3400"/>
              <a:gd name="T95" fmla="*/ 2147483647 h 2012"/>
              <a:gd name="T96" fmla="*/ 2147483647 w 3400"/>
              <a:gd name="T97" fmla="*/ 2147483647 h 2012"/>
              <a:gd name="T98" fmla="*/ 2147483647 w 3400"/>
              <a:gd name="T99" fmla="*/ 2147483647 h 2012"/>
              <a:gd name="T100" fmla="*/ 2147483647 w 3400"/>
              <a:gd name="T101" fmla="*/ 2147483647 h 2012"/>
              <a:gd name="T102" fmla="*/ 2147483647 w 3400"/>
              <a:gd name="T103" fmla="*/ 2147483647 h 2012"/>
              <a:gd name="T104" fmla="*/ 2147483647 w 3400"/>
              <a:gd name="T105" fmla="*/ 2147483647 h 2012"/>
              <a:gd name="T106" fmla="*/ 2147483647 w 3400"/>
              <a:gd name="T107" fmla="*/ 2147483647 h 2012"/>
              <a:gd name="T108" fmla="*/ 2147483647 w 3400"/>
              <a:gd name="T109" fmla="*/ 2147483647 h 2012"/>
              <a:gd name="T110" fmla="*/ 2147483647 w 3400"/>
              <a:gd name="T111" fmla="*/ 2147483647 h 2012"/>
              <a:gd name="T112" fmla="*/ 2147483647 w 3400"/>
              <a:gd name="T113" fmla="*/ 2147483647 h 20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00"/>
              <a:gd name="T172" fmla="*/ 0 h 2012"/>
              <a:gd name="T173" fmla="*/ 3400 w 3400"/>
              <a:gd name="T174" fmla="*/ 2012 h 201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00" h="2012">
                <a:moveTo>
                  <a:pt x="3400" y="1006"/>
                </a:moveTo>
                <a:lnTo>
                  <a:pt x="3391" y="902"/>
                </a:lnTo>
                <a:lnTo>
                  <a:pt x="3364" y="803"/>
                </a:lnTo>
                <a:lnTo>
                  <a:pt x="3323" y="706"/>
                </a:lnTo>
                <a:lnTo>
                  <a:pt x="3266" y="614"/>
                </a:lnTo>
                <a:lnTo>
                  <a:pt x="3194" y="526"/>
                </a:lnTo>
                <a:lnTo>
                  <a:pt x="3108" y="443"/>
                </a:lnTo>
                <a:lnTo>
                  <a:pt x="2902" y="294"/>
                </a:lnTo>
                <a:lnTo>
                  <a:pt x="2781" y="229"/>
                </a:lnTo>
                <a:lnTo>
                  <a:pt x="2650" y="171"/>
                </a:lnTo>
                <a:lnTo>
                  <a:pt x="2361" y="78"/>
                </a:lnTo>
                <a:lnTo>
                  <a:pt x="2205" y="45"/>
                </a:lnTo>
                <a:lnTo>
                  <a:pt x="2042" y="20"/>
                </a:lnTo>
                <a:lnTo>
                  <a:pt x="1873" y="4"/>
                </a:lnTo>
                <a:lnTo>
                  <a:pt x="1700" y="0"/>
                </a:lnTo>
                <a:lnTo>
                  <a:pt x="1525" y="4"/>
                </a:lnTo>
                <a:lnTo>
                  <a:pt x="1357" y="20"/>
                </a:lnTo>
                <a:lnTo>
                  <a:pt x="1194" y="45"/>
                </a:lnTo>
                <a:lnTo>
                  <a:pt x="1037" y="78"/>
                </a:lnTo>
                <a:lnTo>
                  <a:pt x="749" y="171"/>
                </a:lnTo>
                <a:lnTo>
                  <a:pt x="617" y="229"/>
                </a:lnTo>
                <a:lnTo>
                  <a:pt x="497" y="294"/>
                </a:lnTo>
                <a:lnTo>
                  <a:pt x="290" y="443"/>
                </a:lnTo>
                <a:lnTo>
                  <a:pt x="204" y="526"/>
                </a:lnTo>
                <a:lnTo>
                  <a:pt x="133" y="614"/>
                </a:lnTo>
                <a:lnTo>
                  <a:pt x="76" y="706"/>
                </a:lnTo>
                <a:lnTo>
                  <a:pt x="34" y="803"/>
                </a:lnTo>
                <a:lnTo>
                  <a:pt x="8" y="902"/>
                </a:lnTo>
                <a:lnTo>
                  <a:pt x="0" y="1006"/>
                </a:lnTo>
                <a:lnTo>
                  <a:pt x="8" y="1108"/>
                </a:lnTo>
                <a:lnTo>
                  <a:pt x="34" y="1207"/>
                </a:lnTo>
                <a:lnTo>
                  <a:pt x="76" y="1304"/>
                </a:lnTo>
                <a:lnTo>
                  <a:pt x="133" y="1397"/>
                </a:lnTo>
                <a:lnTo>
                  <a:pt x="204" y="1484"/>
                </a:lnTo>
                <a:lnTo>
                  <a:pt x="290" y="1568"/>
                </a:lnTo>
                <a:lnTo>
                  <a:pt x="497" y="1716"/>
                </a:lnTo>
                <a:lnTo>
                  <a:pt x="617" y="1781"/>
                </a:lnTo>
                <a:lnTo>
                  <a:pt x="749" y="1839"/>
                </a:lnTo>
                <a:lnTo>
                  <a:pt x="1037" y="1932"/>
                </a:lnTo>
                <a:lnTo>
                  <a:pt x="1194" y="1965"/>
                </a:lnTo>
                <a:lnTo>
                  <a:pt x="1357" y="1990"/>
                </a:lnTo>
                <a:lnTo>
                  <a:pt x="1525" y="2006"/>
                </a:lnTo>
                <a:lnTo>
                  <a:pt x="1700" y="2012"/>
                </a:lnTo>
                <a:lnTo>
                  <a:pt x="1873" y="2006"/>
                </a:lnTo>
                <a:lnTo>
                  <a:pt x="2042" y="1990"/>
                </a:lnTo>
                <a:lnTo>
                  <a:pt x="2205" y="1965"/>
                </a:lnTo>
                <a:lnTo>
                  <a:pt x="2361" y="1932"/>
                </a:lnTo>
                <a:lnTo>
                  <a:pt x="2650" y="1839"/>
                </a:lnTo>
                <a:lnTo>
                  <a:pt x="2781" y="1781"/>
                </a:lnTo>
                <a:lnTo>
                  <a:pt x="2902" y="1716"/>
                </a:lnTo>
                <a:lnTo>
                  <a:pt x="3108" y="1568"/>
                </a:lnTo>
                <a:lnTo>
                  <a:pt x="3194" y="1484"/>
                </a:lnTo>
                <a:lnTo>
                  <a:pt x="3266" y="1397"/>
                </a:lnTo>
                <a:lnTo>
                  <a:pt x="3323" y="1304"/>
                </a:lnTo>
                <a:lnTo>
                  <a:pt x="3364" y="1207"/>
                </a:lnTo>
                <a:lnTo>
                  <a:pt x="3391" y="1108"/>
                </a:lnTo>
                <a:lnTo>
                  <a:pt x="3400" y="1006"/>
                </a:lnTo>
                <a:close/>
              </a:path>
            </a:pathLst>
          </a:custGeom>
          <a:solidFill>
            <a:srgbClr val="000080"/>
          </a:solidFill>
          <a:ln w="9525">
            <a:noFill/>
            <a:round/>
            <a:headEnd/>
            <a:tailEnd/>
          </a:ln>
        </p:spPr>
        <p:txBody>
          <a:bodyPr/>
          <a:lstStyle/>
          <a:p>
            <a:endParaRPr lang="en-US"/>
          </a:p>
        </p:txBody>
      </p:sp>
      <p:sp>
        <p:nvSpPr>
          <p:cNvPr id="19473" name="Freeform 20"/>
          <p:cNvSpPr>
            <a:spLocks/>
          </p:cNvSpPr>
          <p:nvPr/>
        </p:nvSpPr>
        <p:spPr bwMode="auto">
          <a:xfrm>
            <a:off x="4503738" y="1282700"/>
            <a:ext cx="1798637" cy="1065213"/>
          </a:xfrm>
          <a:custGeom>
            <a:avLst/>
            <a:gdLst>
              <a:gd name="T0" fmla="*/ 2147483647 w 3400"/>
              <a:gd name="T1" fmla="*/ 2147483647 h 2012"/>
              <a:gd name="T2" fmla="*/ 2147483647 w 3400"/>
              <a:gd name="T3" fmla="*/ 2147483647 h 2012"/>
              <a:gd name="T4" fmla="*/ 2147483647 w 3400"/>
              <a:gd name="T5" fmla="*/ 2147483647 h 2012"/>
              <a:gd name="T6" fmla="*/ 2147483647 w 3400"/>
              <a:gd name="T7" fmla="*/ 2147483647 h 2012"/>
              <a:gd name="T8" fmla="*/ 2147483647 w 3400"/>
              <a:gd name="T9" fmla="*/ 2147483647 h 2012"/>
              <a:gd name="T10" fmla="*/ 2147483647 w 3400"/>
              <a:gd name="T11" fmla="*/ 2147483647 h 2012"/>
              <a:gd name="T12" fmla="*/ 2147483647 w 3400"/>
              <a:gd name="T13" fmla="*/ 2147483647 h 2012"/>
              <a:gd name="T14" fmla="*/ 2147483647 w 3400"/>
              <a:gd name="T15" fmla="*/ 2147483647 h 2012"/>
              <a:gd name="T16" fmla="*/ 2147483647 w 3400"/>
              <a:gd name="T17" fmla="*/ 2147483647 h 2012"/>
              <a:gd name="T18" fmla="*/ 2147483647 w 3400"/>
              <a:gd name="T19" fmla="*/ 2147483647 h 2012"/>
              <a:gd name="T20" fmla="*/ 2147483647 w 3400"/>
              <a:gd name="T21" fmla="*/ 2147483647 h 2012"/>
              <a:gd name="T22" fmla="*/ 2147483647 w 3400"/>
              <a:gd name="T23" fmla="*/ 2147483647 h 2012"/>
              <a:gd name="T24" fmla="*/ 2147483647 w 3400"/>
              <a:gd name="T25" fmla="*/ 2147483647 h 2012"/>
              <a:gd name="T26" fmla="*/ 2147483647 w 3400"/>
              <a:gd name="T27" fmla="*/ 2147483647 h 2012"/>
              <a:gd name="T28" fmla="*/ 2147483647 w 3400"/>
              <a:gd name="T29" fmla="*/ 0 h 2012"/>
              <a:gd name="T30" fmla="*/ 2147483647 w 3400"/>
              <a:gd name="T31" fmla="*/ 2147483647 h 2012"/>
              <a:gd name="T32" fmla="*/ 2147483647 w 3400"/>
              <a:gd name="T33" fmla="*/ 2147483647 h 2012"/>
              <a:gd name="T34" fmla="*/ 2147483647 w 3400"/>
              <a:gd name="T35" fmla="*/ 2147483647 h 2012"/>
              <a:gd name="T36" fmla="*/ 2147483647 w 3400"/>
              <a:gd name="T37" fmla="*/ 2147483647 h 2012"/>
              <a:gd name="T38" fmla="*/ 2147483647 w 3400"/>
              <a:gd name="T39" fmla="*/ 2147483647 h 2012"/>
              <a:gd name="T40" fmla="*/ 2147483647 w 3400"/>
              <a:gd name="T41" fmla="*/ 2147483647 h 2012"/>
              <a:gd name="T42" fmla="*/ 2147483647 w 3400"/>
              <a:gd name="T43" fmla="*/ 2147483647 h 2012"/>
              <a:gd name="T44" fmla="*/ 2147483647 w 3400"/>
              <a:gd name="T45" fmla="*/ 2147483647 h 2012"/>
              <a:gd name="T46" fmla="*/ 2147483647 w 3400"/>
              <a:gd name="T47" fmla="*/ 2147483647 h 2012"/>
              <a:gd name="T48" fmla="*/ 2147483647 w 3400"/>
              <a:gd name="T49" fmla="*/ 2147483647 h 2012"/>
              <a:gd name="T50" fmla="*/ 2147483647 w 3400"/>
              <a:gd name="T51" fmla="*/ 2147483647 h 2012"/>
              <a:gd name="T52" fmla="*/ 2147483647 w 3400"/>
              <a:gd name="T53" fmla="*/ 2147483647 h 2012"/>
              <a:gd name="T54" fmla="*/ 2147483647 w 3400"/>
              <a:gd name="T55" fmla="*/ 2147483647 h 2012"/>
              <a:gd name="T56" fmla="*/ 0 w 3400"/>
              <a:gd name="T57" fmla="*/ 2147483647 h 2012"/>
              <a:gd name="T58" fmla="*/ 2147483647 w 3400"/>
              <a:gd name="T59" fmla="*/ 2147483647 h 2012"/>
              <a:gd name="T60" fmla="*/ 2147483647 w 3400"/>
              <a:gd name="T61" fmla="*/ 2147483647 h 2012"/>
              <a:gd name="T62" fmla="*/ 2147483647 w 3400"/>
              <a:gd name="T63" fmla="*/ 2147483647 h 2012"/>
              <a:gd name="T64" fmla="*/ 2147483647 w 3400"/>
              <a:gd name="T65" fmla="*/ 2147483647 h 2012"/>
              <a:gd name="T66" fmla="*/ 2147483647 w 3400"/>
              <a:gd name="T67" fmla="*/ 2147483647 h 2012"/>
              <a:gd name="T68" fmla="*/ 2147483647 w 3400"/>
              <a:gd name="T69" fmla="*/ 2147483647 h 2012"/>
              <a:gd name="T70" fmla="*/ 2147483647 w 3400"/>
              <a:gd name="T71" fmla="*/ 2147483647 h 2012"/>
              <a:gd name="T72" fmla="*/ 2147483647 w 3400"/>
              <a:gd name="T73" fmla="*/ 2147483647 h 2012"/>
              <a:gd name="T74" fmla="*/ 2147483647 w 3400"/>
              <a:gd name="T75" fmla="*/ 2147483647 h 2012"/>
              <a:gd name="T76" fmla="*/ 2147483647 w 3400"/>
              <a:gd name="T77" fmla="*/ 2147483647 h 2012"/>
              <a:gd name="T78" fmla="*/ 2147483647 w 3400"/>
              <a:gd name="T79" fmla="*/ 2147483647 h 2012"/>
              <a:gd name="T80" fmla="*/ 2147483647 w 3400"/>
              <a:gd name="T81" fmla="*/ 2147483647 h 2012"/>
              <a:gd name="T82" fmla="*/ 2147483647 w 3400"/>
              <a:gd name="T83" fmla="*/ 2147483647 h 2012"/>
              <a:gd name="T84" fmla="*/ 2147483647 w 3400"/>
              <a:gd name="T85" fmla="*/ 2147483647 h 2012"/>
              <a:gd name="T86" fmla="*/ 2147483647 w 3400"/>
              <a:gd name="T87" fmla="*/ 2147483647 h 2012"/>
              <a:gd name="T88" fmla="*/ 2147483647 w 3400"/>
              <a:gd name="T89" fmla="*/ 2147483647 h 2012"/>
              <a:gd name="T90" fmla="*/ 2147483647 w 3400"/>
              <a:gd name="T91" fmla="*/ 2147483647 h 2012"/>
              <a:gd name="T92" fmla="*/ 2147483647 w 3400"/>
              <a:gd name="T93" fmla="*/ 2147483647 h 2012"/>
              <a:gd name="T94" fmla="*/ 2147483647 w 3400"/>
              <a:gd name="T95" fmla="*/ 2147483647 h 2012"/>
              <a:gd name="T96" fmla="*/ 2147483647 w 3400"/>
              <a:gd name="T97" fmla="*/ 2147483647 h 2012"/>
              <a:gd name="T98" fmla="*/ 2147483647 w 3400"/>
              <a:gd name="T99" fmla="*/ 2147483647 h 2012"/>
              <a:gd name="T100" fmla="*/ 2147483647 w 3400"/>
              <a:gd name="T101" fmla="*/ 2147483647 h 2012"/>
              <a:gd name="T102" fmla="*/ 2147483647 w 3400"/>
              <a:gd name="T103" fmla="*/ 2147483647 h 2012"/>
              <a:gd name="T104" fmla="*/ 2147483647 w 3400"/>
              <a:gd name="T105" fmla="*/ 2147483647 h 2012"/>
              <a:gd name="T106" fmla="*/ 2147483647 w 3400"/>
              <a:gd name="T107" fmla="*/ 2147483647 h 2012"/>
              <a:gd name="T108" fmla="*/ 2147483647 w 3400"/>
              <a:gd name="T109" fmla="*/ 2147483647 h 2012"/>
              <a:gd name="T110" fmla="*/ 2147483647 w 3400"/>
              <a:gd name="T111" fmla="*/ 2147483647 h 2012"/>
              <a:gd name="T112" fmla="*/ 2147483647 w 3400"/>
              <a:gd name="T113" fmla="*/ 2147483647 h 2012"/>
              <a:gd name="T114" fmla="*/ 2147483647 w 3400"/>
              <a:gd name="T115" fmla="*/ 2147483647 h 201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00"/>
              <a:gd name="T175" fmla="*/ 0 h 2012"/>
              <a:gd name="T176" fmla="*/ 3400 w 3400"/>
              <a:gd name="T177" fmla="*/ 2012 h 201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00" h="2012">
                <a:moveTo>
                  <a:pt x="3400" y="1006"/>
                </a:moveTo>
                <a:lnTo>
                  <a:pt x="3391" y="902"/>
                </a:lnTo>
                <a:lnTo>
                  <a:pt x="3364" y="803"/>
                </a:lnTo>
                <a:lnTo>
                  <a:pt x="3323" y="706"/>
                </a:lnTo>
                <a:lnTo>
                  <a:pt x="3266" y="614"/>
                </a:lnTo>
                <a:lnTo>
                  <a:pt x="3194" y="526"/>
                </a:lnTo>
                <a:lnTo>
                  <a:pt x="3108" y="443"/>
                </a:lnTo>
                <a:lnTo>
                  <a:pt x="2902" y="294"/>
                </a:lnTo>
                <a:lnTo>
                  <a:pt x="2781" y="229"/>
                </a:lnTo>
                <a:lnTo>
                  <a:pt x="2650" y="171"/>
                </a:lnTo>
                <a:lnTo>
                  <a:pt x="2361" y="78"/>
                </a:lnTo>
                <a:lnTo>
                  <a:pt x="2205" y="45"/>
                </a:lnTo>
                <a:lnTo>
                  <a:pt x="2042" y="20"/>
                </a:lnTo>
                <a:lnTo>
                  <a:pt x="1873" y="4"/>
                </a:lnTo>
                <a:lnTo>
                  <a:pt x="1700" y="0"/>
                </a:lnTo>
                <a:lnTo>
                  <a:pt x="1525" y="4"/>
                </a:lnTo>
                <a:lnTo>
                  <a:pt x="1357" y="20"/>
                </a:lnTo>
                <a:lnTo>
                  <a:pt x="1194" y="45"/>
                </a:lnTo>
                <a:lnTo>
                  <a:pt x="1037" y="78"/>
                </a:lnTo>
                <a:lnTo>
                  <a:pt x="749" y="171"/>
                </a:lnTo>
                <a:lnTo>
                  <a:pt x="617" y="229"/>
                </a:lnTo>
                <a:lnTo>
                  <a:pt x="497" y="294"/>
                </a:lnTo>
                <a:lnTo>
                  <a:pt x="290" y="443"/>
                </a:lnTo>
                <a:lnTo>
                  <a:pt x="204" y="526"/>
                </a:lnTo>
                <a:lnTo>
                  <a:pt x="133" y="614"/>
                </a:lnTo>
                <a:lnTo>
                  <a:pt x="76" y="706"/>
                </a:lnTo>
                <a:lnTo>
                  <a:pt x="34" y="803"/>
                </a:lnTo>
                <a:lnTo>
                  <a:pt x="8" y="902"/>
                </a:lnTo>
                <a:lnTo>
                  <a:pt x="0" y="1006"/>
                </a:lnTo>
                <a:lnTo>
                  <a:pt x="8" y="1108"/>
                </a:lnTo>
                <a:lnTo>
                  <a:pt x="34" y="1207"/>
                </a:lnTo>
                <a:lnTo>
                  <a:pt x="76" y="1304"/>
                </a:lnTo>
                <a:lnTo>
                  <a:pt x="133" y="1397"/>
                </a:lnTo>
                <a:lnTo>
                  <a:pt x="204" y="1484"/>
                </a:lnTo>
                <a:lnTo>
                  <a:pt x="290" y="1568"/>
                </a:lnTo>
                <a:lnTo>
                  <a:pt x="497" y="1716"/>
                </a:lnTo>
                <a:lnTo>
                  <a:pt x="617" y="1781"/>
                </a:lnTo>
                <a:lnTo>
                  <a:pt x="749" y="1839"/>
                </a:lnTo>
                <a:lnTo>
                  <a:pt x="1037" y="1932"/>
                </a:lnTo>
                <a:lnTo>
                  <a:pt x="1194" y="1965"/>
                </a:lnTo>
                <a:lnTo>
                  <a:pt x="1357" y="1990"/>
                </a:lnTo>
                <a:lnTo>
                  <a:pt x="1525" y="2006"/>
                </a:lnTo>
                <a:lnTo>
                  <a:pt x="1700" y="2012"/>
                </a:lnTo>
                <a:lnTo>
                  <a:pt x="1873" y="2006"/>
                </a:lnTo>
                <a:lnTo>
                  <a:pt x="2042" y="1990"/>
                </a:lnTo>
                <a:lnTo>
                  <a:pt x="2205" y="1965"/>
                </a:lnTo>
                <a:lnTo>
                  <a:pt x="2361" y="1932"/>
                </a:lnTo>
                <a:lnTo>
                  <a:pt x="2650" y="1839"/>
                </a:lnTo>
                <a:lnTo>
                  <a:pt x="2781" y="1781"/>
                </a:lnTo>
                <a:lnTo>
                  <a:pt x="2902" y="1716"/>
                </a:lnTo>
                <a:lnTo>
                  <a:pt x="3108" y="1568"/>
                </a:lnTo>
                <a:lnTo>
                  <a:pt x="3194" y="1484"/>
                </a:lnTo>
                <a:lnTo>
                  <a:pt x="3266" y="1397"/>
                </a:lnTo>
                <a:lnTo>
                  <a:pt x="3323" y="1304"/>
                </a:lnTo>
                <a:lnTo>
                  <a:pt x="3364" y="1207"/>
                </a:lnTo>
                <a:lnTo>
                  <a:pt x="3391" y="1108"/>
                </a:lnTo>
                <a:lnTo>
                  <a:pt x="3400" y="1006"/>
                </a:lnTo>
              </a:path>
            </a:pathLst>
          </a:custGeom>
          <a:noFill/>
          <a:ln w="58738">
            <a:solidFill>
              <a:srgbClr val="FF0000"/>
            </a:solidFill>
            <a:round/>
            <a:headEnd/>
            <a:tailEnd/>
          </a:ln>
        </p:spPr>
        <p:txBody>
          <a:bodyPr/>
          <a:lstStyle/>
          <a:p>
            <a:endParaRPr lang="en-US"/>
          </a:p>
        </p:txBody>
      </p:sp>
      <p:sp>
        <p:nvSpPr>
          <p:cNvPr id="19474" name="Line 22"/>
          <p:cNvSpPr>
            <a:spLocks noChangeShapeType="1"/>
          </p:cNvSpPr>
          <p:nvPr/>
        </p:nvSpPr>
        <p:spPr bwMode="auto">
          <a:xfrm>
            <a:off x="8083550" y="4371975"/>
            <a:ext cx="53975" cy="1588"/>
          </a:xfrm>
          <a:prstGeom prst="line">
            <a:avLst/>
          </a:prstGeom>
          <a:noFill/>
          <a:ln w="0">
            <a:solidFill>
              <a:srgbClr val="444444"/>
            </a:solidFill>
            <a:round/>
            <a:headEnd/>
            <a:tailEnd/>
          </a:ln>
        </p:spPr>
        <p:txBody>
          <a:bodyPr/>
          <a:lstStyle/>
          <a:p>
            <a:endParaRPr lang="en-US"/>
          </a:p>
        </p:txBody>
      </p:sp>
      <p:sp>
        <p:nvSpPr>
          <p:cNvPr id="19475" name="Rectangle 23"/>
          <p:cNvSpPr>
            <a:spLocks noChangeArrowheads="1"/>
          </p:cNvSpPr>
          <p:nvPr/>
        </p:nvSpPr>
        <p:spPr bwMode="auto">
          <a:xfrm>
            <a:off x="6424613" y="4037013"/>
            <a:ext cx="204787" cy="44450"/>
          </a:xfrm>
          <a:prstGeom prst="rect">
            <a:avLst/>
          </a:prstGeom>
          <a:solidFill>
            <a:srgbClr val="C0C0C0"/>
          </a:solidFill>
          <a:ln w="0">
            <a:solidFill>
              <a:srgbClr val="404040"/>
            </a:solidFill>
            <a:miter lim="800000"/>
            <a:headEnd/>
            <a:tailEnd/>
          </a:ln>
        </p:spPr>
        <p:txBody>
          <a:bodyPr/>
          <a:lstStyle/>
          <a:p>
            <a:endParaRPr lang="en-US">
              <a:latin typeface="Arial Unicode MS" pitchFamily="34" charset="-128"/>
            </a:endParaRPr>
          </a:p>
        </p:txBody>
      </p:sp>
      <p:sp>
        <p:nvSpPr>
          <p:cNvPr id="19476" name="Rectangle 24"/>
          <p:cNvSpPr>
            <a:spLocks noChangeArrowheads="1"/>
          </p:cNvSpPr>
          <p:nvPr/>
        </p:nvSpPr>
        <p:spPr bwMode="auto">
          <a:xfrm>
            <a:off x="4640263" y="4121150"/>
            <a:ext cx="85725" cy="219075"/>
          </a:xfrm>
          <a:prstGeom prst="rect">
            <a:avLst/>
          </a:prstGeom>
          <a:solidFill>
            <a:srgbClr val="FF0000"/>
          </a:solidFill>
          <a:ln w="0">
            <a:solidFill>
              <a:srgbClr val="444444"/>
            </a:solidFill>
            <a:miter lim="800000"/>
            <a:headEnd/>
            <a:tailEnd/>
          </a:ln>
        </p:spPr>
        <p:txBody>
          <a:bodyPr/>
          <a:lstStyle/>
          <a:p>
            <a:endParaRPr lang="en-US">
              <a:latin typeface="Arial Unicode MS" pitchFamily="34" charset="-128"/>
            </a:endParaRPr>
          </a:p>
        </p:txBody>
      </p:sp>
      <p:sp>
        <p:nvSpPr>
          <p:cNvPr id="19477" name="Freeform 25"/>
          <p:cNvSpPr>
            <a:spLocks/>
          </p:cNvSpPr>
          <p:nvPr/>
        </p:nvSpPr>
        <p:spPr bwMode="auto">
          <a:xfrm>
            <a:off x="4513263" y="4370388"/>
            <a:ext cx="125412" cy="133350"/>
          </a:xfrm>
          <a:custGeom>
            <a:avLst/>
            <a:gdLst>
              <a:gd name="T0" fmla="*/ 2147483647 w 237"/>
              <a:gd name="T1" fmla="*/ 2147483647 h 252"/>
              <a:gd name="T2" fmla="*/ 2147483647 w 237"/>
              <a:gd name="T3" fmla="*/ 2147483647 h 252"/>
              <a:gd name="T4" fmla="*/ 2147483647 w 237"/>
              <a:gd name="T5" fmla="*/ 2147483647 h 252"/>
              <a:gd name="T6" fmla="*/ 2147483647 w 237"/>
              <a:gd name="T7" fmla="*/ 2147483647 h 252"/>
              <a:gd name="T8" fmla="*/ 0 w 237"/>
              <a:gd name="T9" fmla="*/ 2147483647 h 252"/>
              <a:gd name="T10" fmla="*/ 0 w 237"/>
              <a:gd name="T11" fmla="*/ 2147483647 h 252"/>
              <a:gd name="T12" fmla="*/ 0 w 237"/>
              <a:gd name="T13" fmla="*/ 2147483647 h 252"/>
              <a:gd name="T14" fmla="*/ 2147483647 w 237"/>
              <a:gd name="T15" fmla="*/ 2147483647 h 252"/>
              <a:gd name="T16" fmla="*/ 2147483647 w 237"/>
              <a:gd name="T17" fmla="*/ 2147483647 h 252"/>
              <a:gd name="T18" fmla="*/ 2147483647 w 237"/>
              <a:gd name="T19" fmla="*/ 2147483647 h 252"/>
              <a:gd name="T20" fmla="*/ 2147483647 w 237"/>
              <a:gd name="T21" fmla="*/ 0 h 252"/>
              <a:gd name="T22" fmla="*/ 2147483647 w 237"/>
              <a:gd name="T23" fmla="*/ 0 h 252"/>
              <a:gd name="T24" fmla="*/ 2147483647 w 237"/>
              <a:gd name="T25" fmla="*/ 0 h 252"/>
              <a:gd name="T26" fmla="*/ 2147483647 w 237"/>
              <a:gd name="T27" fmla="*/ 0 h 252"/>
              <a:gd name="T28" fmla="*/ 2147483647 w 237"/>
              <a:gd name="T29" fmla="*/ 2147483647 h 252"/>
              <a:gd name="T30" fmla="*/ 2147483647 w 237"/>
              <a:gd name="T31" fmla="*/ 2147483647 h 2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7"/>
              <a:gd name="T49" fmla="*/ 0 h 252"/>
              <a:gd name="T50" fmla="*/ 237 w 237"/>
              <a:gd name="T51" fmla="*/ 252 h 2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7" h="252">
                <a:moveTo>
                  <a:pt x="237" y="252"/>
                </a:moveTo>
                <a:lnTo>
                  <a:pt x="42" y="252"/>
                </a:lnTo>
                <a:lnTo>
                  <a:pt x="21" y="252"/>
                </a:lnTo>
                <a:lnTo>
                  <a:pt x="5" y="245"/>
                </a:lnTo>
                <a:lnTo>
                  <a:pt x="0" y="228"/>
                </a:lnTo>
                <a:lnTo>
                  <a:pt x="0" y="187"/>
                </a:lnTo>
                <a:lnTo>
                  <a:pt x="0" y="18"/>
                </a:lnTo>
                <a:lnTo>
                  <a:pt x="2" y="12"/>
                </a:lnTo>
                <a:lnTo>
                  <a:pt x="10" y="8"/>
                </a:lnTo>
                <a:lnTo>
                  <a:pt x="14" y="5"/>
                </a:lnTo>
                <a:lnTo>
                  <a:pt x="26" y="0"/>
                </a:lnTo>
                <a:lnTo>
                  <a:pt x="42" y="0"/>
                </a:lnTo>
                <a:lnTo>
                  <a:pt x="50" y="0"/>
                </a:lnTo>
                <a:lnTo>
                  <a:pt x="237" y="0"/>
                </a:lnTo>
                <a:lnTo>
                  <a:pt x="237" y="5"/>
                </a:lnTo>
                <a:lnTo>
                  <a:pt x="237" y="252"/>
                </a:lnTo>
                <a:close/>
              </a:path>
            </a:pathLst>
          </a:custGeom>
          <a:solidFill>
            <a:srgbClr val="E0E0E0"/>
          </a:solidFill>
          <a:ln w="0">
            <a:solidFill>
              <a:srgbClr val="444444"/>
            </a:solidFill>
            <a:round/>
            <a:headEnd/>
            <a:tailEnd/>
          </a:ln>
        </p:spPr>
        <p:txBody>
          <a:bodyPr/>
          <a:lstStyle/>
          <a:p>
            <a:endParaRPr lang="en-US"/>
          </a:p>
        </p:txBody>
      </p:sp>
      <p:sp>
        <p:nvSpPr>
          <p:cNvPr id="19478" name="Freeform 26"/>
          <p:cNvSpPr>
            <a:spLocks/>
          </p:cNvSpPr>
          <p:nvPr/>
        </p:nvSpPr>
        <p:spPr bwMode="auto">
          <a:xfrm>
            <a:off x="8083550" y="4168775"/>
            <a:ext cx="61913" cy="174625"/>
          </a:xfrm>
          <a:custGeom>
            <a:avLst/>
            <a:gdLst>
              <a:gd name="T0" fmla="*/ 2147483647 w 116"/>
              <a:gd name="T1" fmla="*/ 2147483647 h 332"/>
              <a:gd name="T2" fmla="*/ 2147483647 w 116"/>
              <a:gd name="T3" fmla="*/ 2147483647 h 332"/>
              <a:gd name="T4" fmla="*/ 2147483647 w 116"/>
              <a:gd name="T5" fmla="*/ 2147483647 h 332"/>
              <a:gd name="T6" fmla="*/ 2147483647 w 116"/>
              <a:gd name="T7" fmla="*/ 2147483647 h 332"/>
              <a:gd name="T8" fmla="*/ 2147483647 w 116"/>
              <a:gd name="T9" fmla="*/ 2147483647 h 332"/>
              <a:gd name="T10" fmla="*/ 2147483647 w 116"/>
              <a:gd name="T11" fmla="*/ 2147483647 h 332"/>
              <a:gd name="T12" fmla="*/ 2147483647 w 116"/>
              <a:gd name="T13" fmla="*/ 2147483647 h 332"/>
              <a:gd name="T14" fmla="*/ 2147483647 w 116"/>
              <a:gd name="T15" fmla="*/ 2147483647 h 332"/>
              <a:gd name="T16" fmla="*/ 2147483647 w 116"/>
              <a:gd name="T17" fmla="*/ 2147483647 h 332"/>
              <a:gd name="T18" fmla="*/ 2147483647 w 116"/>
              <a:gd name="T19" fmla="*/ 0 h 332"/>
              <a:gd name="T20" fmla="*/ 2147483647 w 116"/>
              <a:gd name="T21" fmla="*/ 2147483647 h 332"/>
              <a:gd name="T22" fmla="*/ 0 w 116"/>
              <a:gd name="T23" fmla="*/ 2147483647 h 332"/>
              <a:gd name="T24" fmla="*/ 0 w 116"/>
              <a:gd name="T25" fmla="*/ 2147483647 h 332"/>
              <a:gd name="T26" fmla="*/ 2147483647 w 116"/>
              <a:gd name="T27" fmla="*/ 2147483647 h 332"/>
              <a:gd name="T28" fmla="*/ 2147483647 w 116"/>
              <a:gd name="T29" fmla="*/ 2147483647 h 3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332"/>
              <a:gd name="T47" fmla="*/ 116 w 116"/>
              <a:gd name="T48" fmla="*/ 332 h 3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332">
                <a:moveTo>
                  <a:pt x="98" y="332"/>
                </a:moveTo>
                <a:lnTo>
                  <a:pt x="102" y="307"/>
                </a:lnTo>
                <a:lnTo>
                  <a:pt x="105" y="287"/>
                </a:lnTo>
                <a:lnTo>
                  <a:pt x="110" y="226"/>
                </a:lnTo>
                <a:lnTo>
                  <a:pt x="116" y="181"/>
                </a:lnTo>
                <a:lnTo>
                  <a:pt x="116" y="142"/>
                </a:lnTo>
                <a:lnTo>
                  <a:pt x="113" y="115"/>
                </a:lnTo>
                <a:lnTo>
                  <a:pt x="108" y="69"/>
                </a:lnTo>
                <a:lnTo>
                  <a:pt x="105" y="30"/>
                </a:lnTo>
                <a:lnTo>
                  <a:pt x="102" y="0"/>
                </a:lnTo>
                <a:lnTo>
                  <a:pt x="102" y="2"/>
                </a:lnTo>
                <a:lnTo>
                  <a:pt x="0" y="2"/>
                </a:lnTo>
                <a:lnTo>
                  <a:pt x="0" y="332"/>
                </a:lnTo>
                <a:lnTo>
                  <a:pt x="102" y="332"/>
                </a:lnTo>
                <a:lnTo>
                  <a:pt x="98" y="332"/>
                </a:lnTo>
                <a:close/>
              </a:path>
            </a:pathLst>
          </a:custGeom>
          <a:solidFill>
            <a:srgbClr val="FFFF80"/>
          </a:solidFill>
          <a:ln w="0">
            <a:solidFill>
              <a:srgbClr val="444444"/>
            </a:solidFill>
            <a:round/>
            <a:headEnd/>
            <a:tailEnd/>
          </a:ln>
        </p:spPr>
        <p:txBody>
          <a:bodyPr/>
          <a:lstStyle/>
          <a:p>
            <a:endParaRPr lang="en-US"/>
          </a:p>
        </p:txBody>
      </p:sp>
      <p:sp>
        <p:nvSpPr>
          <p:cNvPr id="19479" name="Freeform 27"/>
          <p:cNvSpPr>
            <a:spLocks/>
          </p:cNvSpPr>
          <p:nvPr/>
        </p:nvSpPr>
        <p:spPr bwMode="auto">
          <a:xfrm>
            <a:off x="8083550" y="4371975"/>
            <a:ext cx="107950" cy="142875"/>
          </a:xfrm>
          <a:custGeom>
            <a:avLst/>
            <a:gdLst>
              <a:gd name="T0" fmla="*/ 2147483647 w 203"/>
              <a:gd name="T1" fmla="*/ 2147483647 h 272"/>
              <a:gd name="T2" fmla="*/ 2147483647 w 203"/>
              <a:gd name="T3" fmla="*/ 2147483647 h 272"/>
              <a:gd name="T4" fmla="*/ 2147483647 w 203"/>
              <a:gd name="T5" fmla="*/ 2147483647 h 272"/>
              <a:gd name="T6" fmla="*/ 2147483647 w 203"/>
              <a:gd name="T7" fmla="*/ 2147483647 h 272"/>
              <a:gd name="T8" fmla="*/ 2147483647 w 203"/>
              <a:gd name="T9" fmla="*/ 2147483647 h 272"/>
              <a:gd name="T10" fmla="*/ 2147483647 w 203"/>
              <a:gd name="T11" fmla="*/ 2147483647 h 272"/>
              <a:gd name="T12" fmla="*/ 2147483647 w 203"/>
              <a:gd name="T13" fmla="*/ 2147483647 h 272"/>
              <a:gd name="T14" fmla="*/ 2147483647 w 203"/>
              <a:gd name="T15" fmla="*/ 2147483647 h 272"/>
              <a:gd name="T16" fmla="*/ 2147483647 w 203"/>
              <a:gd name="T17" fmla="*/ 2147483647 h 272"/>
              <a:gd name="T18" fmla="*/ 2147483647 w 203"/>
              <a:gd name="T19" fmla="*/ 2147483647 h 272"/>
              <a:gd name="T20" fmla="*/ 2147483647 w 203"/>
              <a:gd name="T21" fmla="*/ 2147483647 h 272"/>
              <a:gd name="T22" fmla="*/ 2147483647 w 203"/>
              <a:gd name="T23" fmla="*/ 2147483647 h 272"/>
              <a:gd name="T24" fmla="*/ 2147483647 w 203"/>
              <a:gd name="T25" fmla="*/ 0 h 272"/>
              <a:gd name="T26" fmla="*/ 2147483647 w 203"/>
              <a:gd name="T27" fmla="*/ 0 h 272"/>
              <a:gd name="T28" fmla="*/ 0 w 203"/>
              <a:gd name="T29" fmla="*/ 0 h 272"/>
              <a:gd name="T30" fmla="*/ 0 w 203"/>
              <a:gd name="T31" fmla="*/ 2147483647 h 272"/>
              <a:gd name="T32" fmla="*/ 2147483647 w 203"/>
              <a:gd name="T33" fmla="*/ 2147483647 h 272"/>
              <a:gd name="T34" fmla="*/ 2147483647 w 203"/>
              <a:gd name="T35" fmla="*/ 2147483647 h 2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3"/>
              <a:gd name="T55" fmla="*/ 0 h 272"/>
              <a:gd name="T56" fmla="*/ 203 w 203"/>
              <a:gd name="T57" fmla="*/ 272 h 2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3" h="272">
                <a:moveTo>
                  <a:pt x="102" y="272"/>
                </a:moveTo>
                <a:lnTo>
                  <a:pt x="162" y="272"/>
                </a:lnTo>
                <a:lnTo>
                  <a:pt x="186" y="266"/>
                </a:lnTo>
                <a:lnTo>
                  <a:pt x="193" y="262"/>
                </a:lnTo>
                <a:lnTo>
                  <a:pt x="195" y="258"/>
                </a:lnTo>
                <a:lnTo>
                  <a:pt x="199" y="252"/>
                </a:lnTo>
                <a:lnTo>
                  <a:pt x="203" y="235"/>
                </a:lnTo>
                <a:lnTo>
                  <a:pt x="203" y="65"/>
                </a:lnTo>
                <a:lnTo>
                  <a:pt x="203" y="40"/>
                </a:lnTo>
                <a:lnTo>
                  <a:pt x="202" y="16"/>
                </a:lnTo>
                <a:lnTo>
                  <a:pt x="195" y="7"/>
                </a:lnTo>
                <a:lnTo>
                  <a:pt x="193" y="4"/>
                </a:lnTo>
                <a:lnTo>
                  <a:pt x="177" y="0"/>
                </a:lnTo>
                <a:lnTo>
                  <a:pt x="102" y="0"/>
                </a:lnTo>
                <a:lnTo>
                  <a:pt x="0" y="0"/>
                </a:lnTo>
                <a:lnTo>
                  <a:pt x="0" y="272"/>
                </a:lnTo>
                <a:lnTo>
                  <a:pt x="106" y="272"/>
                </a:lnTo>
                <a:lnTo>
                  <a:pt x="102" y="272"/>
                </a:lnTo>
                <a:close/>
              </a:path>
            </a:pathLst>
          </a:custGeom>
          <a:solidFill>
            <a:srgbClr val="E0E0E0"/>
          </a:solidFill>
          <a:ln w="0">
            <a:solidFill>
              <a:srgbClr val="444444"/>
            </a:solidFill>
            <a:round/>
            <a:headEnd/>
            <a:tailEnd/>
          </a:ln>
        </p:spPr>
        <p:txBody>
          <a:bodyPr/>
          <a:lstStyle/>
          <a:p>
            <a:endParaRPr lang="en-US"/>
          </a:p>
        </p:txBody>
      </p:sp>
      <p:sp>
        <p:nvSpPr>
          <p:cNvPr id="19480" name="Freeform 28"/>
          <p:cNvSpPr>
            <a:spLocks/>
          </p:cNvSpPr>
          <p:nvPr/>
        </p:nvSpPr>
        <p:spPr bwMode="auto">
          <a:xfrm>
            <a:off x="7334250" y="4284663"/>
            <a:ext cx="604838" cy="319087"/>
          </a:xfrm>
          <a:custGeom>
            <a:avLst/>
            <a:gdLst>
              <a:gd name="T0" fmla="*/ 0 w 1142"/>
              <a:gd name="T1" fmla="*/ 2147483647 h 603"/>
              <a:gd name="T2" fmla="*/ 2147483647 w 1142"/>
              <a:gd name="T3" fmla="*/ 2147483647 h 603"/>
              <a:gd name="T4" fmla="*/ 2147483647 w 1142"/>
              <a:gd name="T5" fmla="*/ 2147483647 h 603"/>
              <a:gd name="T6" fmla="*/ 2147483647 w 1142"/>
              <a:gd name="T7" fmla="*/ 2147483647 h 603"/>
              <a:gd name="T8" fmla="*/ 2147483647 w 1142"/>
              <a:gd name="T9" fmla="*/ 2147483647 h 603"/>
              <a:gd name="T10" fmla="*/ 2147483647 w 1142"/>
              <a:gd name="T11" fmla="*/ 2147483647 h 603"/>
              <a:gd name="T12" fmla="*/ 2147483647 w 1142"/>
              <a:gd name="T13" fmla="*/ 2147483647 h 603"/>
              <a:gd name="T14" fmla="*/ 2147483647 w 1142"/>
              <a:gd name="T15" fmla="*/ 2147483647 h 603"/>
              <a:gd name="T16" fmla="*/ 2147483647 w 1142"/>
              <a:gd name="T17" fmla="*/ 2147483647 h 603"/>
              <a:gd name="T18" fmla="*/ 2147483647 w 1142"/>
              <a:gd name="T19" fmla="*/ 0 h 603"/>
              <a:gd name="T20" fmla="*/ 2147483647 w 1142"/>
              <a:gd name="T21" fmla="*/ 2147483647 h 603"/>
              <a:gd name="T22" fmla="*/ 2147483647 w 1142"/>
              <a:gd name="T23" fmla="*/ 2147483647 h 603"/>
              <a:gd name="T24" fmla="*/ 2147483647 w 1142"/>
              <a:gd name="T25" fmla="*/ 2147483647 h 603"/>
              <a:gd name="T26" fmla="*/ 2147483647 w 1142"/>
              <a:gd name="T27" fmla="*/ 2147483647 h 603"/>
              <a:gd name="T28" fmla="*/ 2147483647 w 1142"/>
              <a:gd name="T29" fmla="*/ 2147483647 h 603"/>
              <a:gd name="T30" fmla="*/ 2147483647 w 1142"/>
              <a:gd name="T31" fmla="*/ 2147483647 h 603"/>
              <a:gd name="T32" fmla="*/ 2147483647 w 1142"/>
              <a:gd name="T33" fmla="*/ 2147483647 h 603"/>
              <a:gd name="T34" fmla="*/ 2147483647 w 1142"/>
              <a:gd name="T35" fmla="*/ 2147483647 h 603"/>
              <a:gd name="T36" fmla="*/ 2147483647 w 1142"/>
              <a:gd name="T37" fmla="*/ 2147483647 h 603"/>
              <a:gd name="T38" fmla="*/ 2147483647 w 1142"/>
              <a:gd name="T39" fmla="*/ 2147483647 h 603"/>
              <a:gd name="T40" fmla="*/ 2147483647 w 1142"/>
              <a:gd name="T41" fmla="*/ 2147483647 h 603"/>
              <a:gd name="T42" fmla="*/ 2147483647 w 1142"/>
              <a:gd name="T43" fmla="*/ 2147483647 h 603"/>
              <a:gd name="T44" fmla="*/ 2147483647 w 1142"/>
              <a:gd name="T45" fmla="*/ 2147483647 h 603"/>
              <a:gd name="T46" fmla="*/ 2147483647 w 1142"/>
              <a:gd name="T47" fmla="*/ 2147483647 h 603"/>
              <a:gd name="T48" fmla="*/ 2147483647 w 1142"/>
              <a:gd name="T49" fmla="*/ 2147483647 h 603"/>
              <a:gd name="T50" fmla="*/ 2147483647 w 1142"/>
              <a:gd name="T51" fmla="*/ 2147483647 h 603"/>
              <a:gd name="T52" fmla="*/ 2147483647 w 1142"/>
              <a:gd name="T53" fmla="*/ 2147483647 h 603"/>
              <a:gd name="T54" fmla="*/ 2147483647 w 1142"/>
              <a:gd name="T55" fmla="*/ 2147483647 h 603"/>
              <a:gd name="T56" fmla="*/ 2147483647 w 1142"/>
              <a:gd name="T57" fmla="*/ 2147483647 h 603"/>
              <a:gd name="T58" fmla="*/ 2147483647 w 1142"/>
              <a:gd name="T59" fmla="*/ 2147483647 h 603"/>
              <a:gd name="T60" fmla="*/ 2147483647 w 1142"/>
              <a:gd name="T61" fmla="*/ 2147483647 h 603"/>
              <a:gd name="T62" fmla="*/ 2147483647 w 1142"/>
              <a:gd name="T63" fmla="*/ 2147483647 h 603"/>
              <a:gd name="T64" fmla="*/ 2147483647 w 1142"/>
              <a:gd name="T65" fmla="*/ 2147483647 h 603"/>
              <a:gd name="T66" fmla="*/ 2147483647 w 1142"/>
              <a:gd name="T67" fmla="*/ 2147483647 h 603"/>
              <a:gd name="T68" fmla="*/ 2147483647 w 1142"/>
              <a:gd name="T69" fmla="*/ 2147483647 h 603"/>
              <a:gd name="T70" fmla="*/ 2147483647 w 1142"/>
              <a:gd name="T71" fmla="*/ 2147483647 h 60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2"/>
              <a:gd name="T109" fmla="*/ 0 h 603"/>
              <a:gd name="T110" fmla="*/ 1142 w 1142"/>
              <a:gd name="T111" fmla="*/ 603 h 60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2" h="603">
                <a:moveTo>
                  <a:pt x="41" y="603"/>
                </a:moveTo>
                <a:lnTo>
                  <a:pt x="0" y="603"/>
                </a:lnTo>
                <a:lnTo>
                  <a:pt x="4" y="526"/>
                </a:lnTo>
                <a:lnTo>
                  <a:pt x="10" y="476"/>
                </a:lnTo>
                <a:lnTo>
                  <a:pt x="20" y="428"/>
                </a:lnTo>
                <a:lnTo>
                  <a:pt x="36" y="380"/>
                </a:lnTo>
                <a:lnTo>
                  <a:pt x="54" y="335"/>
                </a:lnTo>
                <a:lnTo>
                  <a:pt x="77" y="289"/>
                </a:lnTo>
                <a:lnTo>
                  <a:pt x="106" y="247"/>
                </a:lnTo>
                <a:lnTo>
                  <a:pt x="136" y="205"/>
                </a:lnTo>
                <a:lnTo>
                  <a:pt x="168" y="170"/>
                </a:lnTo>
                <a:lnTo>
                  <a:pt x="205" y="135"/>
                </a:lnTo>
                <a:lnTo>
                  <a:pt x="245" y="105"/>
                </a:lnTo>
                <a:lnTo>
                  <a:pt x="285" y="77"/>
                </a:lnTo>
                <a:lnTo>
                  <a:pt x="330" y="54"/>
                </a:lnTo>
                <a:lnTo>
                  <a:pt x="379" y="36"/>
                </a:lnTo>
                <a:lnTo>
                  <a:pt x="424" y="20"/>
                </a:lnTo>
                <a:lnTo>
                  <a:pt x="474" y="8"/>
                </a:lnTo>
                <a:lnTo>
                  <a:pt x="523" y="3"/>
                </a:lnTo>
                <a:lnTo>
                  <a:pt x="569" y="0"/>
                </a:lnTo>
                <a:lnTo>
                  <a:pt x="620" y="3"/>
                </a:lnTo>
                <a:lnTo>
                  <a:pt x="671" y="8"/>
                </a:lnTo>
                <a:lnTo>
                  <a:pt x="718" y="20"/>
                </a:lnTo>
                <a:lnTo>
                  <a:pt x="767" y="36"/>
                </a:lnTo>
                <a:lnTo>
                  <a:pt x="813" y="54"/>
                </a:lnTo>
                <a:lnTo>
                  <a:pt x="857" y="77"/>
                </a:lnTo>
                <a:lnTo>
                  <a:pt x="898" y="105"/>
                </a:lnTo>
                <a:lnTo>
                  <a:pt x="936" y="135"/>
                </a:lnTo>
                <a:lnTo>
                  <a:pt x="975" y="170"/>
                </a:lnTo>
                <a:lnTo>
                  <a:pt x="1008" y="205"/>
                </a:lnTo>
                <a:lnTo>
                  <a:pt x="1037" y="247"/>
                </a:lnTo>
                <a:lnTo>
                  <a:pt x="1065" y="289"/>
                </a:lnTo>
                <a:lnTo>
                  <a:pt x="1088" y="335"/>
                </a:lnTo>
                <a:lnTo>
                  <a:pt x="1110" y="380"/>
                </a:lnTo>
                <a:lnTo>
                  <a:pt x="1123" y="428"/>
                </a:lnTo>
                <a:lnTo>
                  <a:pt x="1134" y="476"/>
                </a:lnTo>
                <a:lnTo>
                  <a:pt x="1138" y="526"/>
                </a:lnTo>
                <a:lnTo>
                  <a:pt x="1142" y="565"/>
                </a:lnTo>
                <a:lnTo>
                  <a:pt x="1110" y="569"/>
                </a:lnTo>
                <a:lnTo>
                  <a:pt x="1102" y="506"/>
                </a:lnTo>
                <a:lnTo>
                  <a:pt x="1088" y="460"/>
                </a:lnTo>
                <a:lnTo>
                  <a:pt x="1074" y="420"/>
                </a:lnTo>
                <a:lnTo>
                  <a:pt x="1058" y="382"/>
                </a:lnTo>
                <a:lnTo>
                  <a:pt x="1036" y="339"/>
                </a:lnTo>
                <a:lnTo>
                  <a:pt x="1020" y="313"/>
                </a:lnTo>
                <a:lnTo>
                  <a:pt x="975" y="253"/>
                </a:lnTo>
                <a:lnTo>
                  <a:pt x="946" y="225"/>
                </a:lnTo>
                <a:lnTo>
                  <a:pt x="909" y="195"/>
                </a:lnTo>
                <a:lnTo>
                  <a:pt x="864" y="163"/>
                </a:lnTo>
                <a:lnTo>
                  <a:pt x="827" y="138"/>
                </a:lnTo>
                <a:lnTo>
                  <a:pt x="797" y="122"/>
                </a:lnTo>
                <a:lnTo>
                  <a:pt x="748" y="107"/>
                </a:lnTo>
                <a:lnTo>
                  <a:pt x="693" y="86"/>
                </a:lnTo>
                <a:lnTo>
                  <a:pt x="657" y="80"/>
                </a:lnTo>
                <a:lnTo>
                  <a:pt x="596" y="76"/>
                </a:lnTo>
                <a:lnTo>
                  <a:pt x="566" y="76"/>
                </a:lnTo>
                <a:lnTo>
                  <a:pt x="491" y="80"/>
                </a:lnTo>
                <a:lnTo>
                  <a:pt x="445" y="92"/>
                </a:lnTo>
                <a:lnTo>
                  <a:pt x="405" y="107"/>
                </a:lnTo>
                <a:lnTo>
                  <a:pt x="365" y="122"/>
                </a:lnTo>
                <a:lnTo>
                  <a:pt x="312" y="147"/>
                </a:lnTo>
                <a:lnTo>
                  <a:pt x="275" y="167"/>
                </a:lnTo>
                <a:lnTo>
                  <a:pt x="248" y="195"/>
                </a:lnTo>
                <a:lnTo>
                  <a:pt x="205" y="229"/>
                </a:lnTo>
                <a:lnTo>
                  <a:pt x="180" y="253"/>
                </a:lnTo>
                <a:lnTo>
                  <a:pt x="148" y="296"/>
                </a:lnTo>
                <a:lnTo>
                  <a:pt x="127" y="327"/>
                </a:lnTo>
                <a:lnTo>
                  <a:pt x="103" y="362"/>
                </a:lnTo>
                <a:lnTo>
                  <a:pt x="82" y="408"/>
                </a:lnTo>
                <a:lnTo>
                  <a:pt x="66" y="460"/>
                </a:lnTo>
                <a:lnTo>
                  <a:pt x="45" y="526"/>
                </a:lnTo>
                <a:lnTo>
                  <a:pt x="41" y="603"/>
                </a:lnTo>
                <a:close/>
              </a:path>
            </a:pathLst>
          </a:custGeom>
          <a:solidFill>
            <a:srgbClr val="000080"/>
          </a:solidFill>
          <a:ln w="0">
            <a:solidFill>
              <a:srgbClr val="444444"/>
            </a:solidFill>
            <a:round/>
            <a:headEnd/>
            <a:tailEnd/>
          </a:ln>
        </p:spPr>
        <p:txBody>
          <a:bodyPr/>
          <a:lstStyle/>
          <a:p>
            <a:endParaRPr lang="en-US"/>
          </a:p>
        </p:txBody>
      </p:sp>
      <p:sp>
        <p:nvSpPr>
          <p:cNvPr id="19481" name="Freeform 29"/>
          <p:cNvSpPr>
            <a:spLocks/>
          </p:cNvSpPr>
          <p:nvPr/>
        </p:nvSpPr>
        <p:spPr bwMode="auto">
          <a:xfrm>
            <a:off x="5102225" y="4265613"/>
            <a:ext cx="623888" cy="339725"/>
          </a:xfrm>
          <a:custGeom>
            <a:avLst/>
            <a:gdLst>
              <a:gd name="T0" fmla="*/ 2147483647 w 1179"/>
              <a:gd name="T1" fmla="*/ 2147483647 h 642"/>
              <a:gd name="T2" fmla="*/ 2147483647 w 1179"/>
              <a:gd name="T3" fmla="*/ 2147483647 h 642"/>
              <a:gd name="T4" fmla="*/ 2147483647 w 1179"/>
              <a:gd name="T5" fmla="*/ 2147483647 h 642"/>
              <a:gd name="T6" fmla="*/ 2147483647 w 1179"/>
              <a:gd name="T7" fmla="*/ 2147483647 h 642"/>
              <a:gd name="T8" fmla="*/ 2147483647 w 1179"/>
              <a:gd name="T9" fmla="*/ 2147483647 h 642"/>
              <a:gd name="T10" fmla="*/ 2147483647 w 1179"/>
              <a:gd name="T11" fmla="*/ 2147483647 h 642"/>
              <a:gd name="T12" fmla="*/ 2147483647 w 1179"/>
              <a:gd name="T13" fmla="*/ 2147483647 h 642"/>
              <a:gd name="T14" fmla="*/ 2147483647 w 1179"/>
              <a:gd name="T15" fmla="*/ 2147483647 h 642"/>
              <a:gd name="T16" fmla="*/ 2147483647 w 1179"/>
              <a:gd name="T17" fmla="*/ 2147483647 h 642"/>
              <a:gd name="T18" fmla="*/ 2147483647 w 1179"/>
              <a:gd name="T19" fmla="*/ 2147483647 h 642"/>
              <a:gd name="T20" fmla="*/ 2147483647 w 1179"/>
              <a:gd name="T21" fmla="*/ 2147483647 h 642"/>
              <a:gd name="T22" fmla="*/ 2147483647 w 1179"/>
              <a:gd name="T23" fmla="*/ 2147483647 h 642"/>
              <a:gd name="T24" fmla="*/ 2147483647 w 1179"/>
              <a:gd name="T25" fmla="*/ 2147483647 h 642"/>
              <a:gd name="T26" fmla="*/ 2147483647 w 1179"/>
              <a:gd name="T27" fmla="*/ 2147483647 h 642"/>
              <a:gd name="T28" fmla="*/ 2147483647 w 1179"/>
              <a:gd name="T29" fmla="*/ 2147483647 h 642"/>
              <a:gd name="T30" fmla="*/ 2147483647 w 1179"/>
              <a:gd name="T31" fmla="*/ 2147483647 h 642"/>
              <a:gd name="T32" fmla="*/ 2147483647 w 1179"/>
              <a:gd name="T33" fmla="*/ 2147483647 h 642"/>
              <a:gd name="T34" fmla="*/ 2147483647 w 1179"/>
              <a:gd name="T35" fmla="*/ 2147483647 h 642"/>
              <a:gd name="T36" fmla="*/ 2147483647 w 1179"/>
              <a:gd name="T37" fmla="*/ 2147483647 h 642"/>
              <a:gd name="T38" fmla="*/ 2147483647 w 1179"/>
              <a:gd name="T39" fmla="*/ 2147483647 h 642"/>
              <a:gd name="T40" fmla="*/ 2147483647 w 1179"/>
              <a:gd name="T41" fmla="*/ 2147483647 h 642"/>
              <a:gd name="T42" fmla="*/ 2147483647 w 1179"/>
              <a:gd name="T43" fmla="*/ 2147483647 h 642"/>
              <a:gd name="T44" fmla="*/ 2147483647 w 1179"/>
              <a:gd name="T45" fmla="*/ 2147483647 h 642"/>
              <a:gd name="T46" fmla="*/ 2147483647 w 1179"/>
              <a:gd name="T47" fmla="*/ 2147483647 h 642"/>
              <a:gd name="T48" fmla="*/ 2147483647 w 1179"/>
              <a:gd name="T49" fmla="*/ 2147483647 h 642"/>
              <a:gd name="T50" fmla="*/ 2147483647 w 1179"/>
              <a:gd name="T51" fmla="*/ 2147483647 h 642"/>
              <a:gd name="T52" fmla="*/ 2147483647 w 1179"/>
              <a:gd name="T53" fmla="*/ 2147483647 h 642"/>
              <a:gd name="T54" fmla="*/ 2147483647 w 1179"/>
              <a:gd name="T55" fmla="*/ 2147483647 h 642"/>
              <a:gd name="T56" fmla="*/ 2147483647 w 1179"/>
              <a:gd name="T57" fmla="*/ 2147483647 h 642"/>
              <a:gd name="T58" fmla="*/ 2147483647 w 1179"/>
              <a:gd name="T59" fmla="*/ 2147483647 h 642"/>
              <a:gd name="T60" fmla="*/ 2147483647 w 1179"/>
              <a:gd name="T61" fmla="*/ 2147483647 h 642"/>
              <a:gd name="T62" fmla="*/ 2147483647 w 1179"/>
              <a:gd name="T63" fmla="*/ 2147483647 h 642"/>
              <a:gd name="T64" fmla="*/ 2147483647 w 1179"/>
              <a:gd name="T65" fmla="*/ 2147483647 h 642"/>
              <a:gd name="T66" fmla="*/ 2147483647 w 1179"/>
              <a:gd name="T67" fmla="*/ 2147483647 h 642"/>
              <a:gd name="T68" fmla="*/ 2147483647 w 1179"/>
              <a:gd name="T69" fmla="*/ 2147483647 h 642"/>
              <a:gd name="T70" fmla="*/ 0 w 1179"/>
              <a:gd name="T71" fmla="*/ 2147483647 h 6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79"/>
              <a:gd name="T109" fmla="*/ 0 h 642"/>
              <a:gd name="T110" fmla="*/ 1179 w 1179"/>
              <a:gd name="T111" fmla="*/ 642 h 6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79" h="642">
                <a:moveTo>
                  <a:pt x="0" y="496"/>
                </a:moveTo>
                <a:lnTo>
                  <a:pt x="12" y="446"/>
                </a:lnTo>
                <a:lnTo>
                  <a:pt x="27" y="394"/>
                </a:lnTo>
                <a:lnTo>
                  <a:pt x="47" y="348"/>
                </a:lnTo>
                <a:lnTo>
                  <a:pt x="69" y="301"/>
                </a:lnTo>
                <a:lnTo>
                  <a:pt x="100" y="255"/>
                </a:lnTo>
                <a:lnTo>
                  <a:pt x="129" y="215"/>
                </a:lnTo>
                <a:lnTo>
                  <a:pt x="163" y="177"/>
                </a:lnTo>
                <a:lnTo>
                  <a:pt x="203" y="143"/>
                </a:lnTo>
                <a:lnTo>
                  <a:pt x="244" y="109"/>
                </a:lnTo>
                <a:lnTo>
                  <a:pt x="286" y="81"/>
                </a:lnTo>
                <a:lnTo>
                  <a:pt x="333" y="55"/>
                </a:lnTo>
                <a:lnTo>
                  <a:pt x="380" y="37"/>
                </a:lnTo>
                <a:lnTo>
                  <a:pt x="428" y="22"/>
                </a:lnTo>
                <a:lnTo>
                  <a:pt x="480" y="10"/>
                </a:lnTo>
                <a:lnTo>
                  <a:pt x="533" y="3"/>
                </a:lnTo>
                <a:lnTo>
                  <a:pt x="582" y="0"/>
                </a:lnTo>
                <a:lnTo>
                  <a:pt x="633" y="3"/>
                </a:lnTo>
                <a:lnTo>
                  <a:pt x="688" y="10"/>
                </a:lnTo>
                <a:lnTo>
                  <a:pt x="737" y="22"/>
                </a:lnTo>
                <a:lnTo>
                  <a:pt x="786" y="37"/>
                </a:lnTo>
                <a:lnTo>
                  <a:pt x="835" y="55"/>
                </a:lnTo>
                <a:lnTo>
                  <a:pt x="881" y="81"/>
                </a:lnTo>
                <a:lnTo>
                  <a:pt x="924" y="109"/>
                </a:lnTo>
                <a:lnTo>
                  <a:pt x="966" y="143"/>
                </a:lnTo>
                <a:lnTo>
                  <a:pt x="1003" y="177"/>
                </a:lnTo>
                <a:lnTo>
                  <a:pt x="1036" y="215"/>
                </a:lnTo>
                <a:lnTo>
                  <a:pt x="1068" y="255"/>
                </a:lnTo>
                <a:lnTo>
                  <a:pt x="1099" y="301"/>
                </a:lnTo>
                <a:lnTo>
                  <a:pt x="1120" y="348"/>
                </a:lnTo>
                <a:lnTo>
                  <a:pt x="1140" y="394"/>
                </a:lnTo>
                <a:lnTo>
                  <a:pt x="1156" y="446"/>
                </a:lnTo>
                <a:lnTo>
                  <a:pt x="1167" y="496"/>
                </a:lnTo>
                <a:lnTo>
                  <a:pt x="1173" y="548"/>
                </a:lnTo>
                <a:lnTo>
                  <a:pt x="1177" y="601"/>
                </a:lnTo>
                <a:lnTo>
                  <a:pt x="1179" y="642"/>
                </a:lnTo>
                <a:lnTo>
                  <a:pt x="1110" y="642"/>
                </a:lnTo>
                <a:lnTo>
                  <a:pt x="1110" y="585"/>
                </a:lnTo>
                <a:lnTo>
                  <a:pt x="1105" y="536"/>
                </a:lnTo>
                <a:lnTo>
                  <a:pt x="1093" y="485"/>
                </a:lnTo>
                <a:lnTo>
                  <a:pt x="1080" y="440"/>
                </a:lnTo>
                <a:lnTo>
                  <a:pt x="1055" y="386"/>
                </a:lnTo>
                <a:lnTo>
                  <a:pt x="1034" y="344"/>
                </a:lnTo>
                <a:lnTo>
                  <a:pt x="1008" y="304"/>
                </a:lnTo>
                <a:lnTo>
                  <a:pt x="981" y="268"/>
                </a:lnTo>
                <a:lnTo>
                  <a:pt x="957" y="239"/>
                </a:lnTo>
                <a:lnTo>
                  <a:pt x="920" y="206"/>
                </a:lnTo>
                <a:lnTo>
                  <a:pt x="864" y="167"/>
                </a:lnTo>
                <a:lnTo>
                  <a:pt x="840" y="149"/>
                </a:lnTo>
                <a:lnTo>
                  <a:pt x="796" y="130"/>
                </a:lnTo>
                <a:lnTo>
                  <a:pt x="753" y="110"/>
                </a:lnTo>
                <a:lnTo>
                  <a:pt x="713" y="97"/>
                </a:lnTo>
                <a:lnTo>
                  <a:pt x="663" y="88"/>
                </a:lnTo>
                <a:lnTo>
                  <a:pt x="623" y="85"/>
                </a:lnTo>
                <a:lnTo>
                  <a:pt x="566" y="85"/>
                </a:lnTo>
                <a:lnTo>
                  <a:pt x="526" y="85"/>
                </a:lnTo>
                <a:lnTo>
                  <a:pt x="477" y="89"/>
                </a:lnTo>
                <a:lnTo>
                  <a:pt x="439" y="97"/>
                </a:lnTo>
                <a:lnTo>
                  <a:pt x="387" y="116"/>
                </a:lnTo>
                <a:lnTo>
                  <a:pt x="345" y="138"/>
                </a:lnTo>
                <a:lnTo>
                  <a:pt x="306" y="158"/>
                </a:lnTo>
                <a:lnTo>
                  <a:pt x="264" y="186"/>
                </a:lnTo>
                <a:lnTo>
                  <a:pt x="227" y="214"/>
                </a:lnTo>
                <a:lnTo>
                  <a:pt x="194" y="245"/>
                </a:lnTo>
                <a:lnTo>
                  <a:pt x="162" y="280"/>
                </a:lnTo>
                <a:lnTo>
                  <a:pt x="134" y="316"/>
                </a:lnTo>
                <a:lnTo>
                  <a:pt x="105" y="358"/>
                </a:lnTo>
                <a:lnTo>
                  <a:pt x="88" y="401"/>
                </a:lnTo>
                <a:lnTo>
                  <a:pt x="72" y="438"/>
                </a:lnTo>
                <a:lnTo>
                  <a:pt x="53" y="485"/>
                </a:lnTo>
                <a:lnTo>
                  <a:pt x="52" y="508"/>
                </a:lnTo>
                <a:lnTo>
                  <a:pt x="0" y="496"/>
                </a:lnTo>
                <a:close/>
              </a:path>
            </a:pathLst>
          </a:custGeom>
          <a:solidFill>
            <a:srgbClr val="000080"/>
          </a:solidFill>
          <a:ln w="0">
            <a:solidFill>
              <a:srgbClr val="444444"/>
            </a:solidFill>
            <a:round/>
            <a:headEnd/>
            <a:tailEnd/>
          </a:ln>
        </p:spPr>
        <p:txBody>
          <a:bodyPr/>
          <a:lstStyle/>
          <a:p>
            <a:endParaRPr lang="en-US"/>
          </a:p>
        </p:txBody>
      </p:sp>
      <p:sp>
        <p:nvSpPr>
          <p:cNvPr id="19482" name="Freeform 30"/>
          <p:cNvSpPr>
            <a:spLocks/>
          </p:cNvSpPr>
          <p:nvPr/>
        </p:nvSpPr>
        <p:spPr bwMode="auto">
          <a:xfrm>
            <a:off x="6367463" y="3640138"/>
            <a:ext cx="865187" cy="946150"/>
          </a:xfrm>
          <a:custGeom>
            <a:avLst/>
            <a:gdLst>
              <a:gd name="T0" fmla="*/ 2147483647 w 1636"/>
              <a:gd name="T1" fmla="*/ 2147483647 h 1790"/>
              <a:gd name="T2" fmla="*/ 2147483647 w 1636"/>
              <a:gd name="T3" fmla="*/ 2147483647 h 1790"/>
              <a:gd name="T4" fmla="*/ 2147483647 w 1636"/>
              <a:gd name="T5" fmla="*/ 2147483647 h 1790"/>
              <a:gd name="T6" fmla="*/ 2147483647 w 1636"/>
              <a:gd name="T7" fmla="*/ 2147483647 h 1790"/>
              <a:gd name="T8" fmla="*/ 2147483647 w 1636"/>
              <a:gd name="T9" fmla="*/ 2147483647 h 1790"/>
              <a:gd name="T10" fmla="*/ 2147483647 w 1636"/>
              <a:gd name="T11" fmla="*/ 2147483647 h 1790"/>
              <a:gd name="T12" fmla="*/ 2147483647 w 1636"/>
              <a:gd name="T13" fmla="*/ 2147483647 h 1790"/>
              <a:gd name="T14" fmla="*/ 2147483647 w 1636"/>
              <a:gd name="T15" fmla="*/ 2147483647 h 1790"/>
              <a:gd name="T16" fmla="*/ 2147483647 w 1636"/>
              <a:gd name="T17" fmla="*/ 2147483647 h 1790"/>
              <a:gd name="T18" fmla="*/ 2147483647 w 1636"/>
              <a:gd name="T19" fmla="*/ 2147483647 h 1790"/>
              <a:gd name="T20" fmla="*/ 2147483647 w 1636"/>
              <a:gd name="T21" fmla="*/ 2147483647 h 1790"/>
              <a:gd name="T22" fmla="*/ 2147483647 w 1636"/>
              <a:gd name="T23" fmla="*/ 2147483647 h 1790"/>
              <a:gd name="T24" fmla="*/ 2147483647 w 1636"/>
              <a:gd name="T25" fmla="*/ 2147483647 h 1790"/>
              <a:gd name="T26" fmla="*/ 2147483647 w 1636"/>
              <a:gd name="T27" fmla="*/ 2147483647 h 1790"/>
              <a:gd name="T28" fmla="*/ 2147483647 w 1636"/>
              <a:gd name="T29" fmla="*/ 2147483647 h 1790"/>
              <a:gd name="T30" fmla="*/ 2147483647 w 1636"/>
              <a:gd name="T31" fmla="*/ 2147483647 h 1790"/>
              <a:gd name="T32" fmla="*/ 0 w 1636"/>
              <a:gd name="T33" fmla="*/ 2147483647 h 1790"/>
              <a:gd name="T34" fmla="*/ 0 w 1636"/>
              <a:gd name="T35" fmla="*/ 2147483647 h 1790"/>
              <a:gd name="T36" fmla="*/ 2147483647 w 1636"/>
              <a:gd name="T37" fmla="*/ 2147483647 h 1790"/>
              <a:gd name="T38" fmla="*/ 2147483647 w 1636"/>
              <a:gd name="T39" fmla="*/ 2147483647 h 1790"/>
              <a:gd name="T40" fmla="*/ 2147483647 w 1636"/>
              <a:gd name="T41" fmla="*/ 2147483647 h 1790"/>
              <a:gd name="T42" fmla="*/ 2147483647 w 1636"/>
              <a:gd name="T43" fmla="*/ 2147483647 h 1790"/>
              <a:gd name="T44" fmla="*/ 2147483647 w 1636"/>
              <a:gd name="T45" fmla="*/ 2147483647 h 1790"/>
              <a:gd name="T46" fmla="*/ 2147483647 w 1636"/>
              <a:gd name="T47" fmla="*/ 2147483647 h 1790"/>
              <a:gd name="T48" fmla="*/ 2147483647 w 1636"/>
              <a:gd name="T49" fmla="*/ 2147483647 h 1790"/>
              <a:gd name="T50" fmla="*/ 2147483647 w 1636"/>
              <a:gd name="T51" fmla="*/ 2147483647 h 1790"/>
              <a:gd name="T52" fmla="*/ 2147483647 w 1636"/>
              <a:gd name="T53" fmla="*/ 2147483647 h 1790"/>
              <a:gd name="T54" fmla="*/ 2147483647 w 1636"/>
              <a:gd name="T55" fmla="*/ 2147483647 h 1790"/>
              <a:gd name="T56" fmla="*/ 2147483647 w 1636"/>
              <a:gd name="T57" fmla="*/ 2147483647 h 1790"/>
              <a:gd name="T58" fmla="*/ 2147483647 w 1636"/>
              <a:gd name="T59" fmla="*/ 2147483647 h 1790"/>
              <a:gd name="T60" fmla="*/ 2147483647 w 1636"/>
              <a:gd name="T61" fmla="*/ 2147483647 h 1790"/>
              <a:gd name="T62" fmla="*/ 2147483647 w 1636"/>
              <a:gd name="T63" fmla="*/ 2147483647 h 1790"/>
              <a:gd name="T64" fmla="*/ 2147483647 w 1636"/>
              <a:gd name="T65" fmla="*/ 0 h 1790"/>
              <a:gd name="T66" fmla="*/ 2147483647 w 1636"/>
              <a:gd name="T67" fmla="*/ 0 h 1790"/>
              <a:gd name="T68" fmla="*/ 2147483647 w 1636"/>
              <a:gd name="T69" fmla="*/ 2147483647 h 179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36"/>
              <a:gd name="T106" fmla="*/ 0 h 1790"/>
              <a:gd name="T107" fmla="*/ 1636 w 1636"/>
              <a:gd name="T108" fmla="*/ 1790 h 179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36" h="1790">
                <a:moveTo>
                  <a:pt x="123" y="63"/>
                </a:moveTo>
                <a:lnTo>
                  <a:pt x="697" y="63"/>
                </a:lnTo>
                <a:lnTo>
                  <a:pt x="742" y="66"/>
                </a:lnTo>
                <a:lnTo>
                  <a:pt x="779" y="69"/>
                </a:lnTo>
                <a:lnTo>
                  <a:pt x="813" y="79"/>
                </a:lnTo>
                <a:lnTo>
                  <a:pt x="842" y="88"/>
                </a:lnTo>
                <a:lnTo>
                  <a:pt x="869" y="102"/>
                </a:lnTo>
                <a:lnTo>
                  <a:pt x="897" y="119"/>
                </a:lnTo>
                <a:lnTo>
                  <a:pt x="926" y="144"/>
                </a:lnTo>
                <a:lnTo>
                  <a:pt x="1197" y="417"/>
                </a:lnTo>
                <a:lnTo>
                  <a:pt x="1201" y="417"/>
                </a:lnTo>
                <a:lnTo>
                  <a:pt x="1352" y="568"/>
                </a:lnTo>
                <a:lnTo>
                  <a:pt x="1354" y="573"/>
                </a:lnTo>
                <a:lnTo>
                  <a:pt x="1416" y="633"/>
                </a:lnTo>
                <a:lnTo>
                  <a:pt x="1428" y="654"/>
                </a:lnTo>
                <a:lnTo>
                  <a:pt x="1416" y="670"/>
                </a:lnTo>
                <a:lnTo>
                  <a:pt x="1334" y="670"/>
                </a:lnTo>
                <a:lnTo>
                  <a:pt x="1106" y="670"/>
                </a:lnTo>
                <a:lnTo>
                  <a:pt x="184" y="670"/>
                </a:lnTo>
                <a:lnTo>
                  <a:pt x="153" y="664"/>
                </a:lnTo>
                <a:lnTo>
                  <a:pt x="136" y="657"/>
                </a:lnTo>
                <a:lnTo>
                  <a:pt x="107" y="751"/>
                </a:lnTo>
                <a:lnTo>
                  <a:pt x="107" y="837"/>
                </a:lnTo>
                <a:lnTo>
                  <a:pt x="495" y="837"/>
                </a:lnTo>
                <a:lnTo>
                  <a:pt x="495" y="751"/>
                </a:lnTo>
                <a:lnTo>
                  <a:pt x="107" y="751"/>
                </a:lnTo>
                <a:lnTo>
                  <a:pt x="136" y="657"/>
                </a:lnTo>
                <a:lnTo>
                  <a:pt x="123" y="642"/>
                </a:lnTo>
                <a:lnTo>
                  <a:pt x="123" y="621"/>
                </a:lnTo>
                <a:lnTo>
                  <a:pt x="123" y="63"/>
                </a:lnTo>
                <a:lnTo>
                  <a:pt x="30" y="14"/>
                </a:lnTo>
                <a:lnTo>
                  <a:pt x="17" y="29"/>
                </a:lnTo>
                <a:lnTo>
                  <a:pt x="5" y="53"/>
                </a:lnTo>
                <a:lnTo>
                  <a:pt x="0" y="88"/>
                </a:lnTo>
                <a:lnTo>
                  <a:pt x="0" y="1382"/>
                </a:lnTo>
                <a:lnTo>
                  <a:pt x="0" y="1753"/>
                </a:lnTo>
                <a:lnTo>
                  <a:pt x="2" y="1763"/>
                </a:lnTo>
                <a:lnTo>
                  <a:pt x="10" y="1775"/>
                </a:lnTo>
                <a:lnTo>
                  <a:pt x="17" y="1779"/>
                </a:lnTo>
                <a:lnTo>
                  <a:pt x="27" y="1786"/>
                </a:lnTo>
                <a:lnTo>
                  <a:pt x="39" y="1790"/>
                </a:lnTo>
                <a:lnTo>
                  <a:pt x="1578" y="1790"/>
                </a:lnTo>
                <a:lnTo>
                  <a:pt x="1611" y="1779"/>
                </a:lnTo>
                <a:lnTo>
                  <a:pt x="1627" y="1771"/>
                </a:lnTo>
                <a:lnTo>
                  <a:pt x="1633" y="1755"/>
                </a:lnTo>
                <a:lnTo>
                  <a:pt x="1636" y="1728"/>
                </a:lnTo>
                <a:lnTo>
                  <a:pt x="1633" y="1684"/>
                </a:lnTo>
                <a:lnTo>
                  <a:pt x="1633" y="1375"/>
                </a:lnTo>
                <a:lnTo>
                  <a:pt x="1633" y="897"/>
                </a:lnTo>
                <a:lnTo>
                  <a:pt x="1632" y="842"/>
                </a:lnTo>
                <a:lnTo>
                  <a:pt x="1629" y="812"/>
                </a:lnTo>
                <a:lnTo>
                  <a:pt x="1627" y="795"/>
                </a:lnTo>
                <a:lnTo>
                  <a:pt x="1613" y="768"/>
                </a:lnTo>
                <a:lnTo>
                  <a:pt x="1598" y="751"/>
                </a:lnTo>
                <a:lnTo>
                  <a:pt x="1582" y="732"/>
                </a:lnTo>
                <a:lnTo>
                  <a:pt x="1041" y="202"/>
                </a:lnTo>
                <a:lnTo>
                  <a:pt x="995" y="156"/>
                </a:lnTo>
                <a:lnTo>
                  <a:pt x="962" y="124"/>
                </a:lnTo>
                <a:lnTo>
                  <a:pt x="943" y="106"/>
                </a:lnTo>
                <a:lnTo>
                  <a:pt x="915" y="79"/>
                </a:lnTo>
                <a:lnTo>
                  <a:pt x="890" y="65"/>
                </a:lnTo>
                <a:lnTo>
                  <a:pt x="871" y="46"/>
                </a:lnTo>
                <a:lnTo>
                  <a:pt x="850" y="35"/>
                </a:lnTo>
                <a:lnTo>
                  <a:pt x="821" y="23"/>
                </a:lnTo>
                <a:lnTo>
                  <a:pt x="791" y="14"/>
                </a:lnTo>
                <a:lnTo>
                  <a:pt x="752" y="0"/>
                </a:lnTo>
                <a:lnTo>
                  <a:pt x="715" y="0"/>
                </a:lnTo>
                <a:lnTo>
                  <a:pt x="82" y="0"/>
                </a:lnTo>
                <a:lnTo>
                  <a:pt x="51" y="5"/>
                </a:lnTo>
                <a:lnTo>
                  <a:pt x="30" y="14"/>
                </a:lnTo>
                <a:lnTo>
                  <a:pt x="123" y="63"/>
                </a:lnTo>
                <a:close/>
              </a:path>
            </a:pathLst>
          </a:custGeom>
          <a:solidFill>
            <a:srgbClr val="80FFFF"/>
          </a:solidFill>
          <a:ln w="9525">
            <a:noFill/>
            <a:round/>
            <a:headEnd/>
            <a:tailEnd/>
          </a:ln>
        </p:spPr>
        <p:txBody>
          <a:bodyPr/>
          <a:lstStyle/>
          <a:p>
            <a:endParaRPr lang="en-US"/>
          </a:p>
        </p:txBody>
      </p:sp>
      <p:sp>
        <p:nvSpPr>
          <p:cNvPr id="19483" name="Freeform 31"/>
          <p:cNvSpPr>
            <a:spLocks/>
          </p:cNvSpPr>
          <p:nvPr/>
        </p:nvSpPr>
        <p:spPr bwMode="auto">
          <a:xfrm>
            <a:off x="5121275" y="4310063"/>
            <a:ext cx="568325" cy="574675"/>
          </a:xfrm>
          <a:custGeom>
            <a:avLst/>
            <a:gdLst>
              <a:gd name="T0" fmla="*/ 2147483647 w 1073"/>
              <a:gd name="T1" fmla="*/ 2147483647 h 1087"/>
              <a:gd name="T2" fmla="*/ 2147483647 w 1073"/>
              <a:gd name="T3" fmla="*/ 2147483647 h 1087"/>
              <a:gd name="T4" fmla="*/ 2147483647 w 1073"/>
              <a:gd name="T5" fmla="*/ 2147483647 h 1087"/>
              <a:gd name="T6" fmla="*/ 2147483647 w 1073"/>
              <a:gd name="T7" fmla="*/ 2147483647 h 1087"/>
              <a:gd name="T8" fmla="*/ 2147483647 w 1073"/>
              <a:gd name="T9" fmla="*/ 2147483647 h 1087"/>
              <a:gd name="T10" fmla="*/ 2147483647 w 1073"/>
              <a:gd name="T11" fmla="*/ 2147483647 h 1087"/>
              <a:gd name="T12" fmla="*/ 2147483647 w 1073"/>
              <a:gd name="T13" fmla="*/ 2147483647 h 1087"/>
              <a:gd name="T14" fmla="*/ 2147483647 w 1073"/>
              <a:gd name="T15" fmla="*/ 2147483647 h 1087"/>
              <a:gd name="T16" fmla="*/ 2147483647 w 1073"/>
              <a:gd name="T17" fmla="*/ 2147483647 h 1087"/>
              <a:gd name="T18" fmla="*/ 2147483647 w 1073"/>
              <a:gd name="T19" fmla="*/ 2147483647 h 1087"/>
              <a:gd name="T20" fmla="*/ 2147483647 w 1073"/>
              <a:gd name="T21" fmla="*/ 2147483647 h 1087"/>
              <a:gd name="T22" fmla="*/ 2147483647 w 1073"/>
              <a:gd name="T23" fmla="*/ 2147483647 h 1087"/>
              <a:gd name="T24" fmla="*/ 2147483647 w 1073"/>
              <a:gd name="T25" fmla="*/ 2147483647 h 1087"/>
              <a:gd name="T26" fmla="*/ 2147483647 w 1073"/>
              <a:gd name="T27" fmla="*/ 0 h 1087"/>
              <a:gd name="T28" fmla="*/ 2147483647 w 1073"/>
              <a:gd name="T29" fmla="*/ 0 h 1087"/>
              <a:gd name="T30" fmla="*/ 2147483647 w 1073"/>
              <a:gd name="T31" fmla="*/ 2147483647 h 1087"/>
              <a:gd name="T32" fmla="*/ 2147483647 w 1073"/>
              <a:gd name="T33" fmla="*/ 2147483647 h 1087"/>
              <a:gd name="T34" fmla="*/ 2147483647 w 1073"/>
              <a:gd name="T35" fmla="*/ 2147483647 h 1087"/>
              <a:gd name="T36" fmla="*/ 2147483647 w 1073"/>
              <a:gd name="T37" fmla="*/ 2147483647 h 1087"/>
              <a:gd name="T38" fmla="*/ 2147483647 w 1073"/>
              <a:gd name="T39" fmla="*/ 2147483647 h 1087"/>
              <a:gd name="T40" fmla="*/ 2147483647 w 1073"/>
              <a:gd name="T41" fmla="*/ 2147483647 h 1087"/>
              <a:gd name="T42" fmla="*/ 2147483647 w 1073"/>
              <a:gd name="T43" fmla="*/ 2147483647 h 1087"/>
              <a:gd name="T44" fmla="*/ 2147483647 w 1073"/>
              <a:gd name="T45" fmla="*/ 2147483647 h 1087"/>
              <a:gd name="T46" fmla="*/ 2147483647 w 1073"/>
              <a:gd name="T47" fmla="*/ 2147483647 h 1087"/>
              <a:gd name="T48" fmla="*/ 2147483647 w 1073"/>
              <a:gd name="T49" fmla="*/ 2147483647 h 1087"/>
              <a:gd name="T50" fmla="*/ 2147483647 w 1073"/>
              <a:gd name="T51" fmla="*/ 2147483647 h 1087"/>
              <a:gd name="T52" fmla="*/ 2147483647 w 1073"/>
              <a:gd name="T53" fmla="*/ 2147483647 h 1087"/>
              <a:gd name="T54" fmla="*/ 2147483647 w 1073"/>
              <a:gd name="T55" fmla="*/ 2147483647 h 1087"/>
              <a:gd name="T56" fmla="*/ 2147483647 w 1073"/>
              <a:gd name="T57" fmla="*/ 2147483647 h 1087"/>
              <a:gd name="T58" fmla="*/ 2147483647 w 1073"/>
              <a:gd name="T59" fmla="*/ 2147483647 h 1087"/>
              <a:gd name="T60" fmla="*/ 2147483647 w 1073"/>
              <a:gd name="T61" fmla="*/ 2147483647 h 1087"/>
              <a:gd name="T62" fmla="*/ 2147483647 w 1073"/>
              <a:gd name="T63" fmla="*/ 2147483647 h 1087"/>
              <a:gd name="T64" fmla="*/ 2147483647 w 1073"/>
              <a:gd name="T65" fmla="*/ 2147483647 h 1087"/>
              <a:gd name="T66" fmla="*/ 2147483647 w 1073"/>
              <a:gd name="T67" fmla="*/ 2147483647 h 1087"/>
              <a:gd name="T68" fmla="*/ 2147483647 w 1073"/>
              <a:gd name="T69" fmla="*/ 2147483647 h 1087"/>
              <a:gd name="T70" fmla="*/ 2147483647 w 1073"/>
              <a:gd name="T71" fmla="*/ 2147483647 h 1087"/>
              <a:gd name="T72" fmla="*/ 2147483647 w 1073"/>
              <a:gd name="T73" fmla="*/ 2147483647 h 1087"/>
              <a:gd name="T74" fmla="*/ 2147483647 w 1073"/>
              <a:gd name="T75" fmla="*/ 2147483647 h 1087"/>
              <a:gd name="T76" fmla="*/ 2147483647 w 1073"/>
              <a:gd name="T77" fmla="*/ 2147483647 h 1087"/>
              <a:gd name="T78" fmla="*/ 2147483647 w 1073"/>
              <a:gd name="T79" fmla="*/ 2147483647 h 1087"/>
              <a:gd name="T80" fmla="*/ 2147483647 w 1073"/>
              <a:gd name="T81" fmla="*/ 2147483647 h 1087"/>
              <a:gd name="T82" fmla="*/ 2147483647 w 1073"/>
              <a:gd name="T83" fmla="*/ 2147483647 h 1087"/>
              <a:gd name="T84" fmla="*/ 2147483647 w 1073"/>
              <a:gd name="T85" fmla="*/ 2147483647 h 1087"/>
              <a:gd name="T86" fmla="*/ 2147483647 w 1073"/>
              <a:gd name="T87" fmla="*/ 2147483647 h 1087"/>
              <a:gd name="T88" fmla="*/ 2147483647 w 1073"/>
              <a:gd name="T89" fmla="*/ 2147483647 h 1087"/>
              <a:gd name="T90" fmla="*/ 2147483647 w 1073"/>
              <a:gd name="T91" fmla="*/ 2147483647 h 1087"/>
              <a:gd name="T92" fmla="*/ 2147483647 w 1073"/>
              <a:gd name="T93" fmla="*/ 2147483647 h 1087"/>
              <a:gd name="T94" fmla="*/ 2147483647 w 1073"/>
              <a:gd name="T95" fmla="*/ 2147483647 h 1087"/>
              <a:gd name="T96" fmla="*/ 2147483647 w 1073"/>
              <a:gd name="T97" fmla="*/ 2147483647 h 1087"/>
              <a:gd name="T98" fmla="*/ 2147483647 w 1073"/>
              <a:gd name="T99" fmla="*/ 2147483647 h 1087"/>
              <a:gd name="T100" fmla="*/ 2147483647 w 1073"/>
              <a:gd name="T101" fmla="*/ 2147483647 h 1087"/>
              <a:gd name="T102" fmla="*/ 2147483647 w 1073"/>
              <a:gd name="T103" fmla="*/ 2147483647 h 1087"/>
              <a:gd name="T104" fmla="*/ 2147483647 w 1073"/>
              <a:gd name="T105" fmla="*/ 2147483647 h 1087"/>
              <a:gd name="T106" fmla="*/ 2147483647 w 1073"/>
              <a:gd name="T107" fmla="*/ 2147483647 h 1087"/>
              <a:gd name="T108" fmla="*/ 2147483647 w 1073"/>
              <a:gd name="T109" fmla="*/ 2147483647 h 1087"/>
              <a:gd name="T110" fmla="*/ 2147483647 w 1073"/>
              <a:gd name="T111" fmla="*/ 2147483647 h 1087"/>
              <a:gd name="T112" fmla="*/ 2147483647 w 1073"/>
              <a:gd name="T113" fmla="*/ 2147483647 h 1087"/>
              <a:gd name="T114" fmla="*/ 2147483647 w 1073"/>
              <a:gd name="T115" fmla="*/ 2147483647 h 1087"/>
              <a:gd name="T116" fmla="*/ 2147483647 w 1073"/>
              <a:gd name="T117" fmla="*/ 2147483647 h 108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73"/>
              <a:gd name="T178" fmla="*/ 0 h 1087"/>
              <a:gd name="T179" fmla="*/ 1073 w 1073"/>
              <a:gd name="T180" fmla="*/ 1087 h 108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73" h="1087">
                <a:moveTo>
                  <a:pt x="1073" y="517"/>
                </a:moveTo>
                <a:lnTo>
                  <a:pt x="1068" y="462"/>
                </a:lnTo>
                <a:lnTo>
                  <a:pt x="1063" y="434"/>
                </a:lnTo>
                <a:lnTo>
                  <a:pt x="1059" y="409"/>
                </a:lnTo>
                <a:lnTo>
                  <a:pt x="1052" y="381"/>
                </a:lnTo>
                <a:lnTo>
                  <a:pt x="1035" y="333"/>
                </a:lnTo>
                <a:lnTo>
                  <a:pt x="1023" y="308"/>
                </a:lnTo>
                <a:lnTo>
                  <a:pt x="1011" y="285"/>
                </a:lnTo>
                <a:lnTo>
                  <a:pt x="982" y="239"/>
                </a:lnTo>
                <a:lnTo>
                  <a:pt x="969" y="219"/>
                </a:lnTo>
                <a:lnTo>
                  <a:pt x="953" y="199"/>
                </a:lnTo>
                <a:lnTo>
                  <a:pt x="934" y="178"/>
                </a:lnTo>
                <a:lnTo>
                  <a:pt x="918" y="158"/>
                </a:lnTo>
                <a:lnTo>
                  <a:pt x="899" y="140"/>
                </a:lnTo>
                <a:lnTo>
                  <a:pt x="881" y="125"/>
                </a:lnTo>
                <a:lnTo>
                  <a:pt x="860" y="109"/>
                </a:lnTo>
                <a:lnTo>
                  <a:pt x="839" y="93"/>
                </a:lnTo>
                <a:lnTo>
                  <a:pt x="820" y="79"/>
                </a:lnTo>
                <a:lnTo>
                  <a:pt x="795" y="65"/>
                </a:lnTo>
                <a:lnTo>
                  <a:pt x="773" y="53"/>
                </a:lnTo>
                <a:lnTo>
                  <a:pt x="748" y="43"/>
                </a:lnTo>
                <a:lnTo>
                  <a:pt x="722" y="32"/>
                </a:lnTo>
                <a:lnTo>
                  <a:pt x="700" y="24"/>
                </a:lnTo>
                <a:lnTo>
                  <a:pt x="672" y="16"/>
                </a:lnTo>
                <a:lnTo>
                  <a:pt x="647" y="10"/>
                </a:lnTo>
                <a:lnTo>
                  <a:pt x="622" y="6"/>
                </a:lnTo>
                <a:lnTo>
                  <a:pt x="594" y="3"/>
                </a:lnTo>
                <a:lnTo>
                  <a:pt x="566" y="0"/>
                </a:lnTo>
                <a:lnTo>
                  <a:pt x="538" y="0"/>
                </a:lnTo>
                <a:lnTo>
                  <a:pt x="512" y="0"/>
                </a:lnTo>
                <a:lnTo>
                  <a:pt x="485" y="3"/>
                </a:lnTo>
                <a:lnTo>
                  <a:pt x="457" y="6"/>
                </a:lnTo>
                <a:lnTo>
                  <a:pt x="431" y="10"/>
                </a:lnTo>
                <a:lnTo>
                  <a:pt x="403" y="16"/>
                </a:lnTo>
                <a:lnTo>
                  <a:pt x="378" y="24"/>
                </a:lnTo>
                <a:lnTo>
                  <a:pt x="353" y="32"/>
                </a:lnTo>
                <a:lnTo>
                  <a:pt x="332" y="43"/>
                </a:lnTo>
                <a:lnTo>
                  <a:pt x="305" y="53"/>
                </a:lnTo>
                <a:lnTo>
                  <a:pt x="281" y="65"/>
                </a:lnTo>
                <a:lnTo>
                  <a:pt x="261" y="79"/>
                </a:lnTo>
                <a:lnTo>
                  <a:pt x="244" y="91"/>
                </a:lnTo>
                <a:lnTo>
                  <a:pt x="218" y="109"/>
                </a:lnTo>
                <a:lnTo>
                  <a:pt x="198" y="125"/>
                </a:lnTo>
                <a:lnTo>
                  <a:pt x="176" y="140"/>
                </a:lnTo>
                <a:lnTo>
                  <a:pt x="158" y="158"/>
                </a:lnTo>
                <a:lnTo>
                  <a:pt x="139" y="178"/>
                </a:lnTo>
                <a:lnTo>
                  <a:pt x="123" y="199"/>
                </a:lnTo>
                <a:lnTo>
                  <a:pt x="108" y="219"/>
                </a:lnTo>
                <a:lnTo>
                  <a:pt x="93" y="239"/>
                </a:lnTo>
                <a:lnTo>
                  <a:pt x="67" y="285"/>
                </a:lnTo>
                <a:lnTo>
                  <a:pt x="56" y="308"/>
                </a:lnTo>
                <a:lnTo>
                  <a:pt x="43" y="332"/>
                </a:lnTo>
                <a:lnTo>
                  <a:pt x="27" y="381"/>
                </a:lnTo>
                <a:lnTo>
                  <a:pt x="19" y="409"/>
                </a:lnTo>
                <a:lnTo>
                  <a:pt x="11" y="434"/>
                </a:lnTo>
                <a:lnTo>
                  <a:pt x="6" y="462"/>
                </a:lnTo>
                <a:lnTo>
                  <a:pt x="6" y="489"/>
                </a:lnTo>
                <a:lnTo>
                  <a:pt x="3" y="513"/>
                </a:lnTo>
                <a:lnTo>
                  <a:pt x="0" y="545"/>
                </a:lnTo>
                <a:lnTo>
                  <a:pt x="3" y="572"/>
                </a:lnTo>
                <a:lnTo>
                  <a:pt x="6" y="599"/>
                </a:lnTo>
                <a:lnTo>
                  <a:pt x="6" y="627"/>
                </a:lnTo>
                <a:lnTo>
                  <a:pt x="11" y="654"/>
                </a:lnTo>
                <a:lnTo>
                  <a:pt x="19" y="679"/>
                </a:lnTo>
                <a:lnTo>
                  <a:pt x="27" y="704"/>
                </a:lnTo>
                <a:lnTo>
                  <a:pt x="43" y="756"/>
                </a:lnTo>
                <a:lnTo>
                  <a:pt x="56" y="777"/>
                </a:lnTo>
                <a:lnTo>
                  <a:pt x="67" y="804"/>
                </a:lnTo>
                <a:lnTo>
                  <a:pt x="93" y="846"/>
                </a:lnTo>
                <a:lnTo>
                  <a:pt x="108" y="870"/>
                </a:lnTo>
                <a:lnTo>
                  <a:pt x="123" y="891"/>
                </a:lnTo>
                <a:lnTo>
                  <a:pt x="139" y="910"/>
                </a:lnTo>
                <a:lnTo>
                  <a:pt x="158" y="927"/>
                </a:lnTo>
                <a:lnTo>
                  <a:pt x="176" y="945"/>
                </a:lnTo>
                <a:lnTo>
                  <a:pt x="198" y="964"/>
                </a:lnTo>
                <a:lnTo>
                  <a:pt x="218" y="980"/>
                </a:lnTo>
                <a:lnTo>
                  <a:pt x="237" y="994"/>
                </a:lnTo>
                <a:lnTo>
                  <a:pt x="260" y="1009"/>
                </a:lnTo>
                <a:lnTo>
                  <a:pt x="281" y="1021"/>
                </a:lnTo>
                <a:lnTo>
                  <a:pt x="305" y="1031"/>
                </a:lnTo>
                <a:lnTo>
                  <a:pt x="332" y="1043"/>
                </a:lnTo>
                <a:lnTo>
                  <a:pt x="353" y="1053"/>
                </a:lnTo>
                <a:lnTo>
                  <a:pt x="378" y="1063"/>
                </a:lnTo>
                <a:lnTo>
                  <a:pt x="403" y="1069"/>
                </a:lnTo>
                <a:lnTo>
                  <a:pt x="431" y="1075"/>
                </a:lnTo>
                <a:lnTo>
                  <a:pt x="457" y="1080"/>
                </a:lnTo>
                <a:lnTo>
                  <a:pt x="485" y="1084"/>
                </a:lnTo>
                <a:lnTo>
                  <a:pt x="512" y="1087"/>
                </a:lnTo>
                <a:lnTo>
                  <a:pt x="538" y="1087"/>
                </a:lnTo>
                <a:lnTo>
                  <a:pt x="566" y="1087"/>
                </a:lnTo>
                <a:lnTo>
                  <a:pt x="594" y="1084"/>
                </a:lnTo>
                <a:lnTo>
                  <a:pt x="622" y="1080"/>
                </a:lnTo>
                <a:lnTo>
                  <a:pt x="647" y="1075"/>
                </a:lnTo>
                <a:lnTo>
                  <a:pt x="672" y="1069"/>
                </a:lnTo>
                <a:lnTo>
                  <a:pt x="700" y="1063"/>
                </a:lnTo>
                <a:lnTo>
                  <a:pt x="722" y="1053"/>
                </a:lnTo>
                <a:lnTo>
                  <a:pt x="748" y="1043"/>
                </a:lnTo>
                <a:lnTo>
                  <a:pt x="773" y="1031"/>
                </a:lnTo>
                <a:lnTo>
                  <a:pt x="795" y="1021"/>
                </a:lnTo>
                <a:lnTo>
                  <a:pt x="820" y="1009"/>
                </a:lnTo>
                <a:lnTo>
                  <a:pt x="839" y="994"/>
                </a:lnTo>
                <a:lnTo>
                  <a:pt x="860" y="980"/>
                </a:lnTo>
                <a:lnTo>
                  <a:pt x="881" y="964"/>
                </a:lnTo>
                <a:lnTo>
                  <a:pt x="899" y="945"/>
                </a:lnTo>
                <a:lnTo>
                  <a:pt x="918" y="927"/>
                </a:lnTo>
                <a:lnTo>
                  <a:pt x="934" y="910"/>
                </a:lnTo>
                <a:lnTo>
                  <a:pt x="953" y="891"/>
                </a:lnTo>
                <a:lnTo>
                  <a:pt x="969" y="870"/>
                </a:lnTo>
                <a:lnTo>
                  <a:pt x="982" y="846"/>
                </a:lnTo>
                <a:lnTo>
                  <a:pt x="1011" y="804"/>
                </a:lnTo>
                <a:lnTo>
                  <a:pt x="1023" y="777"/>
                </a:lnTo>
                <a:lnTo>
                  <a:pt x="1035" y="756"/>
                </a:lnTo>
                <a:lnTo>
                  <a:pt x="1052" y="704"/>
                </a:lnTo>
                <a:lnTo>
                  <a:pt x="1059" y="679"/>
                </a:lnTo>
                <a:lnTo>
                  <a:pt x="1066" y="654"/>
                </a:lnTo>
                <a:lnTo>
                  <a:pt x="1071" y="627"/>
                </a:lnTo>
                <a:lnTo>
                  <a:pt x="1073" y="599"/>
                </a:lnTo>
                <a:lnTo>
                  <a:pt x="1073" y="561"/>
                </a:lnTo>
                <a:lnTo>
                  <a:pt x="1073" y="517"/>
                </a:lnTo>
                <a:close/>
              </a:path>
            </a:pathLst>
          </a:custGeom>
          <a:solidFill>
            <a:srgbClr val="616161"/>
          </a:solidFill>
          <a:ln w="0">
            <a:solidFill>
              <a:srgbClr val="444444"/>
            </a:solidFill>
            <a:round/>
            <a:headEnd/>
            <a:tailEnd/>
          </a:ln>
        </p:spPr>
        <p:txBody>
          <a:bodyPr/>
          <a:lstStyle/>
          <a:p>
            <a:endParaRPr lang="en-US"/>
          </a:p>
        </p:txBody>
      </p:sp>
      <p:sp>
        <p:nvSpPr>
          <p:cNvPr id="19484" name="Freeform 32"/>
          <p:cNvSpPr>
            <a:spLocks/>
          </p:cNvSpPr>
          <p:nvPr/>
        </p:nvSpPr>
        <p:spPr bwMode="auto">
          <a:xfrm>
            <a:off x="5251450" y="4440238"/>
            <a:ext cx="309563" cy="312737"/>
          </a:xfrm>
          <a:custGeom>
            <a:avLst/>
            <a:gdLst>
              <a:gd name="T0" fmla="*/ 2147483647 w 586"/>
              <a:gd name="T1" fmla="*/ 2147483647 h 590"/>
              <a:gd name="T2" fmla="*/ 2147483647 w 586"/>
              <a:gd name="T3" fmla="*/ 2147483647 h 590"/>
              <a:gd name="T4" fmla="*/ 2147483647 w 586"/>
              <a:gd name="T5" fmla="*/ 2147483647 h 590"/>
              <a:gd name="T6" fmla="*/ 2147483647 w 586"/>
              <a:gd name="T7" fmla="*/ 2147483647 h 590"/>
              <a:gd name="T8" fmla="*/ 2147483647 w 586"/>
              <a:gd name="T9" fmla="*/ 2147483647 h 590"/>
              <a:gd name="T10" fmla="*/ 2147483647 w 586"/>
              <a:gd name="T11" fmla="*/ 2147483647 h 590"/>
              <a:gd name="T12" fmla="*/ 2147483647 w 586"/>
              <a:gd name="T13" fmla="*/ 2147483647 h 590"/>
              <a:gd name="T14" fmla="*/ 2147483647 w 586"/>
              <a:gd name="T15" fmla="*/ 2147483647 h 590"/>
              <a:gd name="T16" fmla="*/ 2147483647 w 586"/>
              <a:gd name="T17" fmla="*/ 2147483647 h 590"/>
              <a:gd name="T18" fmla="*/ 2147483647 w 586"/>
              <a:gd name="T19" fmla="*/ 2147483647 h 590"/>
              <a:gd name="T20" fmla="*/ 2147483647 w 586"/>
              <a:gd name="T21" fmla="*/ 2147483647 h 590"/>
              <a:gd name="T22" fmla="*/ 2147483647 w 586"/>
              <a:gd name="T23" fmla="*/ 2147483647 h 590"/>
              <a:gd name="T24" fmla="*/ 2147483647 w 586"/>
              <a:gd name="T25" fmla="*/ 2147483647 h 590"/>
              <a:gd name="T26" fmla="*/ 2147483647 w 586"/>
              <a:gd name="T27" fmla="*/ 2147483647 h 590"/>
              <a:gd name="T28" fmla="*/ 2147483647 w 586"/>
              <a:gd name="T29" fmla="*/ 2147483647 h 590"/>
              <a:gd name="T30" fmla="*/ 2147483647 w 586"/>
              <a:gd name="T31" fmla="*/ 2147483647 h 590"/>
              <a:gd name="T32" fmla="*/ 2147483647 w 586"/>
              <a:gd name="T33" fmla="*/ 2147483647 h 590"/>
              <a:gd name="T34" fmla="*/ 2147483647 w 586"/>
              <a:gd name="T35" fmla="*/ 2147483647 h 590"/>
              <a:gd name="T36" fmla="*/ 2147483647 w 586"/>
              <a:gd name="T37" fmla="*/ 2147483647 h 590"/>
              <a:gd name="T38" fmla="*/ 2147483647 w 586"/>
              <a:gd name="T39" fmla="*/ 2147483647 h 590"/>
              <a:gd name="T40" fmla="*/ 0 w 586"/>
              <a:gd name="T41" fmla="*/ 2147483647 h 590"/>
              <a:gd name="T42" fmla="*/ 2147483647 w 586"/>
              <a:gd name="T43" fmla="*/ 2147483647 h 590"/>
              <a:gd name="T44" fmla="*/ 2147483647 w 586"/>
              <a:gd name="T45" fmla="*/ 2147483647 h 590"/>
              <a:gd name="T46" fmla="*/ 2147483647 w 586"/>
              <a:gd name="T47" fmla="*/ 2147483647 h 590"/>
              <a:gd name="T48" fmla="*/ 2147483647 w 586"/>
              <a:gd name="T49" fmla="*/ 2147483647 h 590"/>
              <a:gd name="T50" fmla="*/ 2147483647 w 586"/>
              <a:gd name="T51" fmla="*/ 2147483647 h 590"/>
              <a:gd name="T52" fmla="*/ 2147483647 w 586"/>
              <a:gd name="T53" fmla="*/ 2147483647 h 590"/>
              <a:gd name="T54" fmla="*/ 2147483647 w 586"/>
              <a:gd name="T55" fmla="*/ 2147483647 h 590"/>
              <a:gd name="T56" fmla="*/ 2147483647 w 586"/>
              <a:gd name="T57" fmla="*/ 2147483647 h 590"/>
              <a:gd name="T58" fmla="*/ 2147483647 w 586"/>
              <a:gd name="T59" fmla="*/ 2147483647 h 590"/>
              <a:gd name="T60" fmla="*/ 2147483647 w 586"/>
              <a:gd name="T61" fmla="*/ 2147483647 h 590"/>
              <a:gd name="T62" fmla="*/ 2147483647 w 586"/>
              <a:gd name="T63" fmla="*/ 2147483647 h 590"/>
              <a:gd name="T64" fmla="*/ 2147483647 w 586"/>
              <a:gd name="T65" fmla="*/ 2147483647 h 590"/>
              <a:gd name="T66" fmla="*/ 2147483647 w 586"/>
              <a:gd name="T67" fmla="*/ 2147483647 h 590"/>
              <a:gd name="T68" fmla="*/ 2147483647 w 586"/>
              <a:gd name="T69" fmla="*/ 2147483647 h 590"/>
              <a:gd name="T70" fmla="*/ 2147483647 w 586"/>
              <a:gd name="T71" fmla="*/ 2147483647 h 590"/>
              <a:gd name="T72" fmla="*/ 2147483647 w 586"/>
              <a:gd name="T73" fmla="*/ 2147483647 h 590"/>
              <a:gd name="T74" fmla="*/ 2147483647 w 586"/>
              <a:gd name="T75" fmla="*/ 2147483647 h 590"/>
              <a:gd name="T76" fmla="*/ 2147483647 w 586"/>
              <a:gd name="T77" fmla="*/ 2147483647 h 590"/>
              <a:gd name="T78" fmla="*/ 2147483647 w 586"/>
              <a:gd name="T79" fmla="*/ 2147483647 h 590"/>
              <a:gd name="T80" fmla="*/ 2147483647 w 586"/>
              <a:gd name="T81" fmla="*/ 2147483647 h 590"/>
              <a:gd name="T82" fmla="*/ 2147483647 w 586"/>
              <a:gd name="T83" fmla="*/ 2147483647 h 590"/>
              <a:gd name="T84" fmla="*/ 2147483647 w 586"/>
              <a:gd name="T85" fmla="*/ 2147483647 h 5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86"/>
              <a:gd name="T130" fmla="*/ 0 h 590"/>
              <a:gd name="T131" fmla="*/ 586 w 586"/>
              <a:gd name="T132" fmla="*/ 590 h 5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86" h="590">
                <a:moveTo>
                  <a:pt x="586" y="296"/>
                </a:moveTo>
                <a:lnTo>
                  <a:pt x="585" y="265"/>
                </a:lnTo>
                <a:lnTo>
                  <a:pt x="585" y="249"/>
                </a:lnTo>
                <a:lnTo>
                  <a:pt x="579" y="237"/>
                </a:lnTo>
                <a:lnTo>
                  <a:pt x="574" y="206"/>
                </a:lnTo>
                <a:lnTo>
                  <a:pt x="567" y="194"/>
                </a:lnTo>
                <a:lnTo>
                  <a:pt x="563" y="182"/>
                </a:lnTo>
                <a:lnTo>
                  <a:pt x="550" y="154"/>
                </a:lnTo>
                <a:lnTo>
                  <a:pt x="536" y="131"/>
                </a:lnTo>
                <a:lnTo>
                  <a:pt x="520" y="108"/>
                </a:lnTo>
                <a:lnTo>
                  <a:pt x="499" y="86"/>
                </a:lnTo>
                <a:lnTo>
                  <a:pt x="479" y="67"/>
                </a:lnTo>
                <a:lnTo>
                  <a:pt x="471" y="57"/>
                </a:lnTo>
                <a:lnTo>
                  <a:pt x="456" y="49"/>
                </a:lnTo>
                <a:lnTo>
                  <a:pt x="434" y="33"/>
                </a:lnTo>
                <a:lnTo>
                  <a:pt x="408" y="23"/>
                </a:lnTo>
                <a:lnTo>
                  <a:pt x="381" y="14"/>
                </a:lnTo>
                <a:lnTo>
                  <a:pt x="353" y="6"/>
                </a:lnTo>
                <a:lnTo>
                  <a:pt x="338" y="6"/>
                </a:lnTo>
                <a:lnTo>
                  <a:pt x="322" y="2"/>
                </a:lnTo>
                <a:lnTo>
                  <a:pt x="293" y="0"/>
                </a:lnTo>
                <a:lnTo>
                  <a:pt x="264" y="2"/>
                </a:lnTo>
                <a:lnTo>
                  <a:pt x="248" y="6"/>
                </a:lnTo>
                <a:lnTo>
                  <a:pt x="232" y="6"/>
                </a:lnTo>
                <a:lnTo>
                  <a:pt x="206" y="14"/>
                </a:lnTo>
                <a:lnTo>
                  <a:pt x="178" y="23"/>
                </a:lnTo>
                <a:lnTo>
                  <a:pt x="154" y="33"/>
                </a:lnTo>
                <a:lnTo>
                  <a:pt x="129" y="49"/>
                </a:lnTo>
                <a:lnTo>
                  <a:pt x="117" y="57"/>
                </a:lnTo>
                <a:lnTo>
                  <a:pt x="106" y="67"/>
                </a:lnTo>
                <a:lnTo>
                  <a:pt x="85" y="86"/>
                </a:lnTo>
                <a:lnTo>
                  <a:pt x="65" y="108"/>
                </a:lnTo>
                <a:lnTo>
                  <a:pt x="51" y="131"/>
                </a:lnTo>
                <a:lnTo>
                  <a:pt x="35" y="154"/>
                </a:lnTo>
                <a:lnTo>
                  <a:pt x="23" y="182"/>
                </a:lnTo>
                <a:lnTo>
                  <a:pt x="16" y="194"/>
                </a:lnTo>
                <a:lnTo>
                  <a:pt x="12" y="206"/>
                </a:lnTo>
                <a:lnTo>
                  <a:pt x="4" y="237"/>
                </a:lnTo>
                <a:lnTo>
                  <a:pt x="2" y="249"/>
                </a:lnTo>
                <a:lnTo>
                  <a:pt x="2" y="265"/>
                </a:lnTo>
                <a:lnTo>
                  <a:pt x="0" y="281"/>
                </a:lnTo>
                <a:lnTo>
                  <a:pt x="0" y="296"/>
                </a:lnTo>
                <a:lnTo>
                  <a:pt x="0" y="309"/>
                </a:lnTo>
                <a:lnTo>
                  <a:pt x="2" y="325"/>
                </a:lnTo>
                <a:lnTo>
                  <a:pt x="2" y="340"/>
                </a:lnTo>
                <a:lnTo>
                  <a:pt x="4" y="351"/>
                </a:lnTo>
                <a:lnTo>
                  <a:pt x="12" y="383"/>
                </a:lnTo>
                <a:lnTo>
                  <a:pt x="16" y="396"/>
                </a:lnTo>
                <a:lnTo>
                  <a:pt x="23" y="411"/>
                </a:lnTo>
                <a:lnTo>
                  <a:pt x="35" y="435"/>
                </a:lnTo>
                <a:lnTo>
                  <a:pt x="51" y="460"/>
                </a:lnTo>
                <a:lnTo>
                  <a:pt x="65" y="484"/>
                </a:lnTo>
                <a:lnTo>
                  <a:pt x="85" y="504"/>
                </a:lnTo>
                <a:lnTo>
                  <a:pt x="96" y="513"/>
                </a:lnTo>
                <a:lnTo>
                  <a:pt x="106" y="524"/>
                </a:lnTo>
                <a:lnTo>
                  <a:pt x="117" y="532"/>
                </a:lnTo>
                <a:lnTo>
                  <a:pt x="129" y="540"/>
                </a:lnTo>
                <a:lnTo>
                  <a:pt x="154" y="556"/>
                </a:lnTo>
                <a:lnTo>
                  <a:pt x="178" y="567"/>
                </a:lnTo>
                <a:lnTo>
                  <a:pt x="206" y="578"/>
                </a:lnTo>
                <a:lnTo>
                  <a:pt x="232" y="583"/>
                </a:lnTo>
                <a:lnTo>
                  <a:pt x="248" y="587"/>
                </a:lnTo>
                <a:lnTo>
                  <a:pt x="264" y="590"/>
                </a:lnTo>
                <a:lnTo>
                  <a:pt x="277" y="590"/>
                </a:lnTo>
                <a:lnTo>
                  <a:pt x="293" y="590"/>
                </a:lnTo>
                <a:lnTo>
                  <a:pt x="306" y="590"/>
                </a:lnTo>
                <a:lnTo>
                  <a:pt x="322" y="590"/>
                </a:lnTo>
                <a:lnTo>
                  <a:pt x="338" y="587"/>
                </a:lnTo>
                <a:lnTo>
                  <a:pt x="353" y="583"/>
                </a:lnTo>
                <a:lnTo>
                  <a:pt x="381" y="578"/>
                </a:lnTo>
                <a:lnTo>
                  <a:pt x="408" y="567"/>
                </a:lnTo>
                <a:lnTo>
                  <a:pt x="434" y="556"/>
                </a:lnTo>
                <a:lnTo>
                  <a:pt x="456" y="540"/>
                </a:lnTo>
                <a:lnTo>
                  <a:pt x="471" y="532"/>
                </a:lnTo>
                <a:lnTo>
                  <a:pt x="479" y="524"/>
                </a:lnTo>
                <a:lnTo>
                  <a:pt x="491" y="513"/>
                </a:lnTo>
                <a:lnTo>
                  <a:pt x="499" y="504"/>
                </a:lnTo>
                <a:lnTo>
                  <a:pt x="520" y="484"/>
                </a:lnTo>
                <a:lnTo>
                  <a:pt x="536" y="460"/>
                </a:lnTo>
                <a:lnTo>
                  <a:pt x="550" y="435"/>
                </a:lnTo>
                <a:lnTo>
                  <a:pt x="563" y="411"/>
                </a:lnTo>
                <a:lnTo>
                  <a:pt x="567" y="396"/>
                </a:lnTo>
                <a:lnTo>
                  <a:pt x="574" y="383"/>
                </a:lnTo>
                <a:lnTo>
                  <a:pt x="579" y="351"/>
                </a:lnTo>
                <a:lnTo>
                  <a:pt x="585" y="340"/>
                </a:lnTo>
                <a:lnTo>
                  <a:pt x="585" y="325"/>
                </a:lnTo>
                <a:lnTo>
                  <a:pt x="586" y="296"/>
                </a:lnTo>
                <a:close/>
              </a:path>
            </a:pathLst>
          </a:custGeom>
          <a:solidFill>
            <a:srgbClr val="E0E0E0"/>
          </a:solidFill>
          <a:ln w="0">
            <a:solidFill>
              <a:srgbClr val="444444"/>
            </a:solidFill>
            <a:round/>
            <a:headEnd/>
            <a:tailEnd/>
          </a:ln>
        </p:spPr>
        <p:txBody>
          <a:bodyPr/>
          <a:lstStyle/>
          <a:p>
            <a:endParaRPr lang="en-US"/>
          </a:p>
        </p:txBody>
      </p:sp>
      <p:sp>
        <p:nvSpPr>
          <p:cNvPr id="19485" name="Freeform 33"/>
          <p:cNvSpPr>
            <a:spLocks/>
          </p:cNvSpPr>
          <p:nvPr/>
        </p:nvSpPr>
        <p:spPr bwMode="auto">
          <a:xfrm>
            <a:off x="7356475" y="4325938"/>
            <a:ext cx="566738" cy="574675"/>
          </a:xfrm>
          <a:custGeom>
            <a:avLst/>
            <a:gdLst>
              <a:gd name="T0" fmla="*/ 2147483647 w 1073"/>
              <a:gd name="T1" fmla="*/ 2147483647 h 1088"/>
              <a:gd name="T2" fmla="*/ 2147483647 w 1073"/>
              <a:gd name="T3" fmla="*/ 2147483647 h 1088"/>
              <a:gd name="T4" fmla="*/ 2147483647 w 1073"/>
              <a:gd name="T5" fmla="*/ 2147483647 h 1088"/>
              <a:gd name="T6" fmla="*/ 2147483647 w 1073"/>
              <a:gd name="T7" fmla="*/ 2147483647 h 1088"/>
              <a:gd name="T8" fmla="*/ 2147483647 w 1073"/>
              <a:gd name="T9" fmla="*/ 2147483647 h 1088"/>
              <a:gd name="T10" fmla="*/ 2147483647 w 1073"/>
              <a:gd name="T11" fmla="*/ 2147483647 h 1088"/>
              <a:gd name="T12" fmla="*/ 2147483647 w 1073"/>
              <a:gd name="T13" fmla="*/ 2147483647 h 1088"/>
              <a:gd name="T14" fmla="*/ 2147483647 w 1073"/>
              <a:gd name="T15" fmla="*/ 2147483647 h 1088"/>
              <a:gd name="T16" fmla="*/ 2147483647 w 1073"/>
              <a:gd name="T17" fmla="*/ 2147483647 h 1088"/>
              <a:gd name="T18" fmla="*/ 2147483647 w 1073"/>
              <a:gd name="T19" fmla="*/ 2147483647 h 1088"/>
              <a:gd name="T20" fmla="*/ 2147483647 w 1073"/>
              <a:gd name="T21" fmla="*/ 2147483647 h 1088"/>
              <a:gd name="T22" fmla="*/ 2147483647 w 1073"/>
              <a:gd name="T23" fmla="*/ 2147483647 h 1088"/>
              <a:gd name="T24" fmla="*/ 2147483647 w 1073"/>
              <a:gd name="T25" fmla="*/ 2147483647 h 1088"/>
              <a:gd name="T26" fmla="*/ 2147483647 w 1073"/>
              <a:gd name="T27" fmla="*/ 0 h 1088"/>
              <a:gd name="T28" fmla="*/ 2147483647 w 1073"/>
              <a:gd name="T29" fmla="*/ 2147483647 h 1088"/>
              <a:gd name="T30" fmla="*/ 2147483647 w 1073"/>
              <a:gd name="T31" fmla="*/ 2147483647 h 1088"/>
              <a:gd name="T32" fmla="*/ 2147483647 w 1073"/>
              <a:gd name="T33" fmla="*/ 2147483647 h 1088"/>
              <a:gd name="T34" fmla="*/ 2147483647 w 1073"/>
              <a:gd name="T35" fmla="*/ 2147483647 h 1088"/>
              <a:gd name="T36" fmla="*/ 2147483647 w 1073"/>
              <a:gd name="T37" fmla="*/ 2147483647 h 1088"/>
              <a:gd name="T38" fmla="*/ 2147483647 w 1073"/>
              <a:gd name="T39" fmla="*/ 2147483647 h 1088"/>
              <a:gd name="T40" fmla="*/ 2147483647 w 1073"/>
              <a:gd name="T41" fmla="*/ 2147483647 h 1088"/>
              <a:gd name="T42" fmla="*/ 2147483647 w 1073"/>
              <a:gd name="T43" fmla="*/ 2147483647 h 1088"/>
              <a:gd name="T44" fmla="*/ 2147483647 w 1073"/>
              <a:gd name="T45" fmla="*/ 2147483647 h 1088"/>
              <a:gd name="T46" fmla="*/ 2147483647 w 1073"/>
              <a:gd name="T47" fmla="*/ 2147483647 h 1088"/>
              <a:gd name="T48" fmla="*/ 2147483647 w 1073"/>
              <a:gd name="T49" fmla="*/ 2147483647 h 1088"/>
              <a:gd name="T50" fmla="*/ 2147483647 w 1073"/>
              <a:gd name="T51" fmla="*/ 2147483647 h 1088"/>
              <a:gd name="T52" fmla="*/ 0 w 1073"/>
              <a:gd name="T53" fmla="*/ 2147483647 h 1088"/>
              <a:gd name="T54" fmla="*/ 2147483647 w 1073"/>
              <a:gd name="T55" fmla="*/ 2147483647 h 1088"/>
              <a:gd name="T56" fmla="*/ 2147483647 w 1073"/>
              <a:gd name="T57" fmla="*/ 2147483647 h 1088"/>
              <a:gd name="T58" fmla="*/ 2147483647 w 1073"/>
              <a:gd name="T59" fmla="*/ 2147483647 h 1088"/>
              <a:gd name="T60" fmla="*/ 2147483647 w 1073"/>
              <a:gd name="T61" fmla="*/ 2147483647 h 1088"/>
              <a:gd name="T62" fmla="*/ 2147483647 w 1073"/>
              <a:gd name="T63" fmla="*/ 2147483647 h 1088"/>
              <a:gd name="T64" fmla="*/ 2147483647 w 1073"/>
              <a:gd name="T65" fmla="*/ 2147483647 h 1088"/>
              <a:gd name="T66" fmla="*/ 2147483647 w 1073"/>
              <a:gd name="T67" fmla="*/ 2147483647 h 1088"/>
              <a:gd name="T68" fmla="*/ 2147483647 w 1073"/>
              <a:gd name="T69" fmla="*/ 2147483647 h 1088"/>
              <a:gd name="T70" fmla="*/ 2147483647 w 1073"/>
              <a:gd name="T71" fmla="*/ 2147483647 h 1088"/>
              <a:gd name="T72" fmla="*/ 2147483647 w 1073"/>
              <a:gd name="T73" fmla="*/ 2147483647 h 1088"/>
              <a:gd name="T74" fmla="*/ 2147483647 w 1073"/>
              <a:gd name="T75" fmla="*/ 2147483647 h 1088"/>
              <a:gd name="T76" fmla="*/ 2147483647 w 1073"/>
              <a:gd name="T77" fmla="*/ 2147483647 h 1088"/>
              <a:gd name="T78" fmla="*/ 2147483647 w 1073"/>
              <a:gd name="T79" fmla="*/ 2147483647 h 1088"/>
              <a:gd name="T80" fmla="*/ 2147483647 w 1073"/>
              <a:gd name="T81" fmla="*/ 2147483647 h 1088"/>
              <a:gd name="T82" fmla="*/ 2147483647 w 1073"/>
              <a:gd name="T83" fmla="*/ 2147483647 h 1088"/>
              <a:gd name="T84" fmla="*/ 2147483647 w 1073"/>
              <a:gd name="T85" fmla="*/ 2147483647 h 1088"/>
              <a:gd name="T86" fmla="*/ 2147483647 w 1073"/>
              <a:gd name="T87" fmla="*/ 2147483647 h 1088"/>
              <a:gd name="T88" fmla="*/ 2147483647 w 1073"/>
              <a:gd name="T89" fmla="*/ 2147483647 h 1088"/>
              <a:gd name="T90" fmla="*/ 2147483647 w 1073"/>
              <a:gd name="T91" fmla="*/ 2147483647 h 1088"/>
              <a:gd name="T92" fmla="*/ 2147483647 w 1073"/>
              <a:gd name="T93" fmla="*/ 2147483647 h 1088"/>
              <a:gd name="T94" fmla="*/ 2147483647 w 1073"/>
              <a:gd name="T95" fmla="*/ 2147483647 h 1088"/>
              <a:gd name="T96" fmla="*/ 2147483647 w 1073"/>
              <a:gd name="T97" fmla="*/ 2147483647 h 1088"/>
              <a:gd name="T98" fmla="*/ 2147483647 w 1073"/>
              <a:gd name="T99" fmla="*/ 2147483647 h 1088"/>
              <a:gd name="T100" fmla="*/ 2147483647 w 1073"/>
              <a:gd name="T101" fmla="*/ 2147483647 h 1088"/>
              <a:gd name="T102" fmla="*/ 2147483647 w 1073"/>
              <a:gd name="T103" fmla="*/ 2147483647 h 1088"/>
              <a:gd name="T104" fmla="*/ 2147483647 w 1073"/>
              <a:gd name="T105" fmla="*/ 2147483647 h 1088"/>
              <a:gd name="T106" fmla="*/ 2147483647 w 1073"/>
              <a:gd name="T107" fmla="*/ 2147483647 h 1088"/>
              <a:gd name="T108" fmla="*/ 2147483647 w 1073"/>
              <a:gd name="T109" fmla="*/ 2147483647 h 1088"/>
              <a:gd name="T110" fmla="*/ 2147483647 w 1073"/>
              <a:gd name="T111" fmla="*/ 2147483647 h 1088"/>
              <a:gd name="T112" fmla="*/ 2147483647 w 1073"/>
              <a:gd name="T113" fmla="*/ 2147483647 h 10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73"/>
              <a:gd name="T172" fmla="*/ 0 h 1088"/>
              <a:gd name="T173" fmla="*/ 1073 w 1073"/>
              <a:gd name="T174" fmla="*/ 1088 h 108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73" h="1088">
                <a:moveTo>
                  <a:pt x="1073" y="542"/>
                </a:moveTo>
                <a:lnTo>
                  <a:pt x="1070" y="515"/>
                </a:lnTo>
                <a:lnTo>
                  <a:pt x="1069" y="491"/>
                </a:lnTo>
                <a:lnTo>
                  <a:pt x="1061" y="430"/>
                </a:lnTo>
                <a:lnTo>
                  <a:pt x="1047" y="384"/>
                </a:lnTo>
                <a:lnTo>
                  <a:pt x="1036" y="347"/>
                </a:lnTo>
                <a:lnTo>
                  <a:pt x="1020" y="311"/>
                </a:lnTo>
                <a:lnTo>
                  <a:pt x="1005" y="286"/>
                </a:lnTo>
                <a:lnTo>
                  <a:pt x="996" y="263"/>
                </a:lnTo>
                <a:lnTo>
                  <a:pt x="980" y="241"/>
                </a:lnTo>
                <a:lnTo>
                  <a:pt x="948" y="198"/>
                </a:lnTo>
                <a:lnTo>
                  <a:pt x="931" y="177"/>
                </a:lnTo>
                <a:lnTo>
                  <a:pt x="915" y="159"/>
                </a:lnTo>
                <a:lnTo>
                  <a:pt x="895" y="141"/>
                </a:lnTo>
                <a:lnTo>
                  <a:pt x="876" y="124"/>
                </a:lnTo>
                <a:lnTo>
                  <a:pt x="835" y="94"/>
                </a:lnTo>
                <a:lnTo>
                  <a:pt x="813" y="79"/>
                </a:lnTo>
                <a:lnTo>
                  <a:pt x="789" y="65"/>
                </a:lnTo>
                <a:lnTo>
                  <a:pt x="768" y="55"/>
                </a:lnTo>
                <a:lnTo>
                  <a:pt x="744" y="43"/>
                </a:lnTo>
                <a:lnTo>
                  <a:pt x="721" y="34"/>
                </a:lnTo>
                <a:lnTo>
                  <a:pt x="693" y="25"/>
                </a:lnTo>
                <a:lnTo>
                  <a:pt x="668" y="17"/>
                </a:lnTo>
                <a:lnTo>
                  <a:pt x="644" y="10"/>
                </a:lnTo>
                <a:lnTo>
                  <a:pt x="616" y="5"/>
                </a:lnTo>
                <a:lnTo>
                  <a:pt x="591" y="2"/>
                </a:lnTo>
                <a:lnTo>
                  <a:pt x="563" y="1"/>
                </a:lnTo>
                <a:lnTo>
                  <a:pt x="535" y="0"/>
                </a:lnTo>
                <a:lnTo>
                  <a:pt x="509" y="1"/>
                </a:lnTo>
                <a:lnTo>
                  <a:pt x="482" y="2"/>
                </a:lnTo>
                <a:lnTo>
                  <a:pt x="456" y="5"/>
                </a:lnTo>
                <a:lnTo>
                  <a:pt x="429" y="10"/>
                </a:lnTo>
                <a:lnTo>
                  <a:pt x="403" y="17"/>
                </a:lnTo>
                <a:lnTo>
                  <a:pt x="377" y="25"/>
                </a:lnTo>
                <a:lnTo>
                  <a:pt x="352" y="34"/>
                </a:lnTo>
                <a:lnTo>
                  <a:pt x="327" y="43"/>
                </a:lnTo>
                <a:lnTo>
                  <a:pt x="305" y="55"/>
                </a:lnTo>
                <a:lnTo>
                  <a:pt x="281" y="65"/>
                </a:lnTo>
                <a:lnTo>
                  <a:pt x="260" y="79"/>
                </a:lnTo>
                <a:lnTo>
                  <a:pt x="234" y="94"/>
                </a:lnTo>
                <a:lnTo>
                  <a:pt x="197" y="124"/>
                </a:lnTo>
                <a:lnTo>
                  <a:pt x="176" y="141"/>
                </a:lnTo>
                <a:lnTo>
                  <a:pt x="157" y="159"/>
                </a:lnTo>
                <a:lnTo>
                  <a:pt x="139" y="177"/>
                </a:lnTo>
                <a:lnTo>
                  <a:pt x="123" y="198"/>
                </a:lnTo>
                <a:lnTo>
                  <a:pt x="90" y="241"/>
                </a:lnTo>
                <a:lnTo>
                  <a:pt x="78" y="263"/>
                </a:lnTo>
                <a:lnTo>
                  <a:pt x="62" y="286"/>
                </a:lnTo>
                <a:lnTo>
                  <a:pt x="41" y="331"/>
                </a:lnTo>
                <a:lnTo>
                  <a:pt x="34" y="356"/>
                </a:lnTo>
                <a:lnTo>
                  <a:pt x="25" y="384"/>
                </a:lnTo>
                <a:lnTo>
                  <a:pt x="17" y="406"/>
                </a:lnTo>
                <a:lnTo>
                  <a:pt x="4" y="450"/>
                </a:lnTo>
                <a:lnTo>
                  <a:pt x="0" y="526"/>
                </a:lnTo>
                <a:lnTo>
                  <a:pt x="0" y="542"/>
                </a:lnTo>
                <a:lnTo>
                  <a:pt x="2" y="571"/>
                </a:lnTo>
                <a:lnTo>
                  <a:pt x="4" y="600"/>
                </a:lnTo>
                <a:lnTo>
                  <a:pt x="6" y="625"/>
                </a:lnTo>
                <a:lnTo>
                  <a:pt x="12" y="653"/>
                </a:lnTo>
                <a:lnTo>
                  <a:pt x="17" y="678"/>
                </a:lnTo>
                <a:lnTo>
                  <a:pt x="25" y="706"/>
                </a:lnTo>
                <a:lnTo>
                  <a:pt x="34" y="731"/>
                </a:lnTo>
                <a:lnTo>
                  <a:pt x="42" y="755"/>
                </a:lnTo>
                <a:lnTo>
                  <a:pt x="52" y="779"/>
                </a:lnTo>
                <a:lnTo>
                  <a:pt x="66" y="801"/>
                </a:lnTo>
                <a:lnTo>
                  <a:pt x="78" y="825"/>
                </a:lnTo>
                <a:lnTo>
                  <a:pt x="90" y="846"/>
                </a:lnTo>
                <a:lnTo>
                  <a:pt x="123" y="887"/>
                </a:lnTo>
                <a:lnTo>
                  <a:pt x="139" y="910"/>
                </a:lnTo>
                <a:lnTo>
                  <a:pt x="157" y="927"/>
                </a:lnTo>
                <a:lnTo>
                  <a:pt x="176" y="947"/>
                </a:lnTo>
                <a:lnTo>
                  <a:pt x="197" y="962"/>
                </a:lnTo>
                <a:lnTo>
                  <a:pt x="234" y="993"/>
                </a:lnTo>
                <a:lnTo>
                  <a:pt x="260" y="1008"/>
                </a:lnTo>
                <a:lnTo>
                  <a:pt x="281" y="1021"/>
                </a:lnTo>
                <a:lnTo>
                  <a:pt x="305" y="1033"/>
                </a:lnTo>
                <a:lnTo>
                  <a:pt x="327" y="1044"/>
                </a:lnTo>
                <a:lnTo>
                  <a:pt x="352" y="1054"/>
                </a:lnTo>
                <a:lnTo>
                  <a:pt x="377" y="1061"/>
                </a:lnTo>
                <a:lnTo>
                  <a:pt x="403" y="1070"/>
                </a:lnTo>
                <a:lnTo>
                  <a:pt x="429" y="1076"/>
                </a:lnTo>
                <a:lnTo>
                  <a:pt x="456" y="1081"/>
                </a:lnTo>
                <a:lnTo>
                  <a:pt x="482" y="1084"/>
                </a:lnTo>
                <a:lnTo>
                  <a:pt x="509" y="1085"/>
                </a:lnTo>
                <a:lnTo>
                  <a:pt x="535" y="1088"/>
                </a:lnTo>
                <a:lnTo>
                  <a:pt x="563" y="1085"/>
                </a:lnTo>
                <a:lnTo>
                  <a:pt x="591" y="1084"/>
                </a:lnTo>
                <a:lnTo>
                  <a:pt x="616" y="1081"/>
                </a:lnTo>
                <a:lnTo>
                  <a:pt x="644" y="1076"/>
                </a:lnTo>
                <a:lnTo>
                  <a:pt x="668" y="1070"/>
                </a:lnTo>
                <a:lnTo>
                  <a:pt x="693" y="1061"/>
                </a:lnTo>
                <a:lnTo>
                  <a:pt x="721" y="1054"/>
                </a:lnTo>
                <a:lnTo>
                  <a:pt x="744" y="1044"/>
                </a:lnTo>
                <a:lnTo>
                  <a:pt x="768" y="1033"/>
                </a:lnTo>
                <a:lnTo>
                  <a:pt x="789" y="1021"/>
                </a:lnTo>
                <a:lnTo>
                  <a:pt x="813" y="1008"/>
                </a:lnTo>
                <a:lnTo>
                  <a:pt x="835" y="993"/>
                </a:lnTo>
                <a:lnTo>
                  <a:pt x="876" y="962"/>
                </a:lnTo>
                <a:lnTo>
                  <a:pt x="895" y="947"/>
                </a:lnTo>
                <a:lnTo>
                  <a:pt x="915" y="927"/>
                </a:lnTo>
                <a:lnTo>
                  <a:pt x="931" y="910"/>
                </a:lnTo>
                <a:lnTo>
                  <a:pt x="948" y="887"/>
                </a:lnTo>
                <a:lnTo>
                  <a:pt x="980" y="846"/>
                </a:lnTo>
                <a:lnTo>
                  <a:pt x="996" y="825"/>
                </a:lnTo>
                <a:lnTo>
                  <a:pt x="1005" y="801"/>
                </a:lnTo>
                <a:lnTo>
                  <a:pt x="1020" y="779"/>
                </a:lnTo>
                <a:lnTo>
                  <a:pt x="1028" y="755"/>
                </a:lnTo>
                <a:lnTo>
                  <a:pt x="1037" y="731"/>
                </a:lnTo>
                <a:lnTo>
                  <a:pt x="1047" y="706"/>
                </a:lnTo>
                <a:lnTo>
                  <a:pt x="1053" y="678"/>
                </a:lnTo>
                <a:lnTo>
                  <a:pt x="1061" y="653"/>
                </a:lnTo>
                <a:lnTo>
                  <a:pt x="1065" y="625"/>
                </a:lnTo>
                <a:lnTo>
                  <a:pt x="1069" y="600"/>
                </a:lnTo>
                <a:lnTo>
                  <a:pt x="1070" y="571"/>
                </a:lnTo>
                <a:lnTo>
                  <a:pt x="1073" y="542"/>
                </a:lnTo>
                <a:close/>
              </a:path>
            </a:pathLst>
          </a:custGeom>
          <a:solidFill>
            <a:srgbClr val="616161"/>
          </a:solidFill>
          <a:ln w="0">
            <a:solidFill>
              <a:srgbClr val="444444"/>
            </a:solidFill>
            <a:round/>
            <a:headEnd/>
            <a:tailEnd/>
          </a:ln>
        </p:spPr>
        <p:txBody>
          <a:bodyPr/>
          <a:lstStyle/>
          <a:p>
            <a:endParaRPr lang="en-US"/>
          </a:p>
        </p:txBody>
      </p:sp>
      <p:sp>
        <p:nvSpPr>
          <p:cNvPr id="19486" name="Freeform 34"/>
          <p:cNvSpPr>
            <a:spLocks/>
          </p:cNvSpPr>
          <p:nvPr/>
        </p:nvSpPr>
        <p:spPr bwMode="auto">
          <a:xfrm>
            <a:off x="7485063" y="4457700"/>
            <a:ext cx="309562" cy="312738"/>
          </a:xfrm>
          <a:custGeom>
            <a:avLst/>
            <a:gdLst>
              <a:gd name="T0" fmla="*/ 2147483647 w 585"/>
              <a:gd name="T1" fmla="*/ 2147483647 h 591"/>
              <a:gd name="T2" fmla="*/ 2147483647 w 585"/>
              <a:gd name="T3" fmla="*/ 2147483647 h 591"/>
              <a:gd name="T4" fmla="*/ 2147483647 w 585"/>
              <a:gd name="T5" fmla="*/ 2147483647 h 591"/>
              <a:gd name="T6" fmla="*/ 2147483647 w 585"/>
              <a:gd name="T7" fmla="*/ 2147483647 h 591"/>
              <a:gd name="T8" fmla="*/ 2147483647 w 585"/>
              <a:gd name="T9" fmla="*/ 2147483647 h 591"/>
              <a:gd name="T10" fmla="*/ 2147483647 w 585"/>
              <a:gd name="T11" fmla="*/ 2147483647 h 591"/>
              <a:gd name="T12" fmla="*/ 2147483647 w 585"/>
              <a:gd name="T13" fmla="*/ 2147483647 h 591"/>
              <a:gd name="T14" fmla="*/ 2147483647 w 585"/>
              <a:gd name="T15" fmla="*/ 2147483647 h 591"/>
              <a:gd name="T16" fmla="*/ 2147483647 w 585"/>
              <a:gd name="T17" fmla="*/ 2147483647 h 591"/>
              <a:gd name="T18" fmla="*/ 2147483647 w 585"/>
              <a:gd name="T19" fmla="*/ 0 h 591"/>
              <a:gd name="T20" fmla="*/ 2147483647 w 585"/>
              <a:gd name="T21" fmla="*/ 2147483647 h 591"/>
              <a:gd name="T22" fmla="*/ 2147483647 w 585"/>
              <a:gd name="T23" fmla="*/ 2147483647 h 591"/>
              <a:gd name="T24" fmla="*/ 2147483647 w 585"/>
              <a:gd name="T25" fmla="*/ 2147483647 h 591"/>
              <a:gd name="T26" fmla="*/ 2147483647 w 585"/>
              <a:gd name="T27" fmla="*/ 2147483647 h 591"/>
              <a:gd name="T28" fmla="*/ 2147483647 w 585"/>
              <a:gd name="T29" fmla="*/ 2147483647 h 591"/>
              <a:gd name="T30" fmla="*/ 2147483647 w 585"/>
              <a:gd name="T31" fmla="*/ 2147483647 h 591"/>
              <a:gd name="T32" fmla="*/ 2147483647 w 585"/>
              <a:gd name="T33" fmla="*/ 2147483647 h 591"/>
              <a:gd name="T34" fmla="*/ 2147483647 w 585"/>
              <a:gd name="T35" fmla="*/ 2147483647 h 591"/>
              <a:gd name="T36" fmla="*/ 0 w 585"/>
              <a:gd name="T37" fmla="*/ 2147483647 h 591"/>
              <a:gd name="T38" fmla="*/ 0 w 585"/>
              <a:gd name="T39" fmla="*/ 2147483647 h 591"/>
              <a:gd name="T40" fmla="*/ 0 w 585"/>
              <a:gd name="T41" fmla="*/ 2147483647 h 591"/>
              <a:gd name="T42" fmla="*/ 2147483647 w 585"/>
              <a:gd name="T43" fmla="*/ 2147483647 h 591"/>
              <a:gd name="T44" fmla="*/ 2147483647 w 585"/>
              <a:gd name="T45" fmla="*/ 2147483647 h 591"/>
              <a:gd name="T46" fmla="*/ 2147483647 w 585"/>
              <a:gd name="T47" fmla="*/ 2147483647 h 591"/>
              <a:gd name="T48" fmla="*/ 2147483647 w 585"/>
              <a:gd name="T49" fmla="*/ 2147483647 h 591"/>
              <a:gd name="T50" fmla="*/ 2147483647 w 585"/>
              <a:gd name="T51" fmla="*/ 2147483647 h 591"/>
              <a:gd name="T52" fmla="*/ 2147483647 w 585"/>
              <a:gd name="T53" fmla="*/ 2147483647 h 591"/>
              <a:gd name="T54" fmla="*/ 2147483647 w 585"/>
              <a:gd name="T55" fmla="*/ 2147483647 h 591"/>
              <a:gd name="T56" fmla="*/ 2147483647 w 585"/>
              <a:gd name="T57" fmla="*/ 2147483647 h 591"/>
              <a:gd name="T58" fmla="*/ 2147483647 w 585"/>
              <a:gd name="T59" fmla="*/ 2147483647 h 591"/>
              <a:gd name="T60" fmla="*/ 2147483647 w 585"/>
              <a:gd name="T61" fmla="*/ 2147483647 h 591"/>
              <a:gd name="T62" fmla="*/ 2147483647 w 585"/>
              <a:gd name="T63" fmla="*/ 2147483647 h 591"/>
              <a:gd name="T64" fmla="*/ 2147483647 w 585"/>
              <a:gd name="T65" fmla="*/ 2147483647 h 591"/>
              <a:gd name="T66" fmla="*/ 2147483647 w 585"/>
              <a:gd name="T67" fmla="*/ 2147483647 h 591"/>
              <a:gd name="T68" fmla="*/ 2147483647 w 585"/>
              <a:gd name="T69" fmla="*/ 2147483647 h 591"/>
              <a:gd name="T70" fmla="*/ 2147483647 w 585"/>
              <a:gd name="T71" fmla="*/ 2147483647 h 591"/>
              <a:gd name="T72" fmla="*/ 2147483647 w 585"/>
              <a:gd name="T73" fmla="*/ 2147483647 h 591"/>
              <a:gd name="T74" fmla="*/ 2147483647 w 585"/>
              <a:gd name="T75" fmla="*/ 2147483647 h 591"/>
              <a:gd name="T76" fmla="*/ 2147483647 w 585"/>
              <a:gd name="T77" fmla="*/ 2147483647 h 591"/>
              <a:gd name="T78" fmla="*/ 2147483647 w 585"/>
              <a:gd name="T79" fmla="*/ 2147483647 h 591"/>
              <a:gd name="T80" fmla="*/ 2147483647 w 585"/>
              <a:gd name="T81" fmla="*/ 2147483647 h 5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5"/>
              <a:gd name="T124" fmla="*/ 0 h 591"/>
              <a:gd name="T125" fmla="*/ 585 w 585"/>
              <a:gd name="T126" fmla="*/ 591 h 5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5" h="591">
                <a:moveTo>
                  <a:pt x="585" y="294"/>
                </a:moveTo>
                <a:lnTo>
                  <a:pt x="581" y="263"/>
                </a:lnTo>
                <a:lnTo>
                  <a:pt x="579" y="234"/>
                </a:lnTo>
                <a:lnTo>
                  <a:pt x="572" y="206"/>
                </a:lnTo>
                <a:lnTo>
                  <a:pt x="567" y="193"/>
                </a:lnTo>
                <a:lnTo>
                  <a:pt x="560" y="179"/>
                </a:lnTo>
                <a:lnTo>
                  <a:pt x="549" y="153"/>
                </a:lnTo>
                <a:lnTo>
                  <a:pt x="534" y="131"/>
                </a:lnTo>
                <a:lnTo>
                  <a:pt x="516" y="108"/>
                </a:lnTo>
                <a:lnTo>
                  <a:pt x="498" y="87"/>
                </a:lnTo>
                <a:lnTo>
                  <a:pt x="478" y="66"/>
                </a:lnTo>
                <a:lnTo>
                  <a:pt x="466" y="57"/>
                </a:lnTo>
                <a:lnTo>
                  <a:pt x="457" y="50"/>
                </a:lnTo>
                <a:lnTo>
                  <a:pt x="433" y="34"/>
                </a:lnTo>
                <a:lnTo>
                  <a:pt x="405" y="25"/>
                </a:lnTo>
                <a:lnTo>
                  <a:pt x="380" y="14"/>
                </a:lnTo>
                <a:lnTo>
                  <a:pt x="352" y="4"/>
                </a:lnTo>
                <a:lnTo>
                  <a:pt x="335" y="2"/>
                </a:lnTo>
                <a:lnTo>
                  <a:pt x="322" y="0"/>
                </a:lnTo>
                <a:lnTo>
                  <a:pt x="291" y="0"/>
                </a:lnTo>
                <a:lnTo>
                  <a:pt x="263" y="0"/>
                </a:lnTo>
                <a:lnTo>
                  <a:pt x="249" y="2"/>
                </a:lnTo>
                <a:lnTo>
                  <a:pt x="231" y="4"/>
                </a:lnTo>
                <a:lnTo>
                  <a:pt x="205" y="14"/>
                </a:lnTo>
                <a:lnTo>
                  <a:pt x="180" y="25"/>
                </a:lnTo>
                <a:lnTo>
                  <a:pt x="153" y="34"/>
                </a:lnTo>
                <a:lnTo>
                  <a:pt x="127" y="50"/>
                </a:lnTo>
                <a:lnTo>
                  <a:pt x="118" y="57"/>
                </a:lnTo>
                <a:lnTo>
                  <a:pt x="106" y="66"/>
                </a:lnTo>
                <a:lnTo>
                  <a:pt x="86" y="87"/>
                </a:lnTo>
                <a:lnTo>
                  <a:pt x="69" y="108"/>
                </a:lnTo>
                <a:lnTo>
                  <a:pt x="50" y="131"/>
                </a:lnTo>
                <a:lnTo>
                  <a:pt x="35" y="153"/>
                </a:lnTo>
                <a:lnTo>
                  <a:pt x="23" y="179"/>
                </a:lnTo>
                <a:lnTo>
                  <a:pt x="16" y="193"/>
                </a:lnTo>
                <a:lnTo>
                  <a:pt x="13" y="206"/>
                </a:lnTo>
                <a:lnTo>
                  <a:pt x="6" y="234"/>
                </a:lnTo>
                <a:lnTo>
                  <a:pt x="0" y="263"/>
                </a:lnTo>
                <a:lnTo>
                  <a:pt x="0" y="279"/>
                </a:lnTo>
                <a:lnTo>
                  <a:pt x="0" y="294"/>
                </a:lnTo>
                <a:lnTo>
                  <a:pt x="0" y="310"/>
                </a:lnTo>
                <a:lnTo>
                  <a:pt x="0" y="322"/>
                </a:lnTo>
                <a:lnTo>
                  <a:pt x="6" y="352"/>
                </a:lnTo>
                <a:lnTo>
                  <a:pt x="13" y="383"/>
                </a:lnTo>
                <a:lnTo>
                  <a:pt x="16" y="397"/>
                </a:lnTo>
                <a:lnTo>
                  <a:pt x="23" y="411"/>
                </a:lnTo>
                <a:lnTo>
                  <a:pt x="35" y="436"/>
                </a:lnTo>
                <a:lnTo>
                  <a:pt x="50" y="461"/>
                </a:lnTo>
                <a:lnTo>
                  <a:pt x="69" y="482"/>
                </a:lnTo>
                <a:lnTo>
                  <a:pt x="86" y="505"/>
                </a:lnTo>
                <a:lnTo>
                  <a:pt x="95" y="514"/>
                </a:lnTo>
                <a:lnTo>
                  <a:pt x="106" y="523"/>
                </a:lnTo>
                <a:lnTo>
                  <a:pt x="118" y="532"/>
                </a:lnTo>
                <a:lnTo>
                  <a:pt x="127" y="538"/>
                </a:lnTo>
                <a:lnTo>
                  <a:pt x="153" y="554"/>
                </a:lnTo>
                <a:lnTo>
                  <a:pt x="180" y="566"/>
                </a:lnTo>
                <a:lnTo>
                  <a:pt x="205" y="579"/>
                </a:lnTo>
                <a:lnTo>
                  <a:pt x="231" y="584"/>
                </a:lnTo>
                <a:lnTo>
                  <a:pt x="249" y="587"/>
                </a:lnTo>
                <a:lnTo>
                  <a:pt x="263" y="591"/>
                </a:lnTo>
                <a:lnTo>
                  <a:pt x="275" y="591"/>
                </a:lnTo>
                <a:lnTo>
                  <a:pt x="291" y="591"/>
                </a:lnTo>
                <a:lnTo>
                  <a:pt x="308" y="591"/>
                </a:lnTo>
                <a:lnTo>
                  <a:pt x="322" y="591"/>
                </a:lnTo>
                <a:lnTo>
                  <a:pt x="335" y="587"/>
                </a:lnTo>
                <a:lnTo>
                  <a:pt x="352" y="584"/>
                </a:lnTo>
                <a:lnTo>
                  <a:pt x="380" y="579"/>
                </a:lnTo>
                <a:lnTo>
                  <a:pt x="405" y="566"/>
                </a:lnTo>
                <a:lnTo>
                  <a:pt x="433" y="554"/>
                </a:lnTo>
                <a:lnTo>
                  <a:pt x="457" y="538"/>
                </a:lnTo>
                <a:lnTo>
                  <a:pt x="466" y="532"/>
                </a:lnTo>
                <a:lnTo>
                  <a:pt x="478" y="523"/>
                </a:lnTo>
                <a:lnTo>
                  <a:pt x="490" y="514"/>
                </a:lnTo>
                <a:lnTo>
                  <a:pt x="498" y="505"/>
                </a:lnTo>
                <a:lnTo>
                  <a:pt x="516" y="482"/>
                </a:lnTo>
                <a:lnTo>
                  <a:pt x="534" y="461"/>
                </a:lnTo>
                <a:lnTo>
                  <a:pt x="549" y="436"/>
                </a:lnTo>
                <a:lnTo>
                  <a:pt x="560" y="411"/>
                </a:lnTo>
                <a:lnTo>
                  <a:pt x="567" y="397"/>
                </a:lnTo>
                <a:lnTo>
                  <a:pt x="572" y="383"/>
                </a:lnTo>
                <a:lnTo>
                  <a:pt x="579" y="352"/>
                </a:lnTo>
                <a:lnTo>
                  <a:pt x="581" y="322"/>
                </a:lnTo>
                <a:lnTo>
                  <a:pt x="585" y="294"/>
                </a:lnTo>
                <a:close/>
              </a:path>
            </a:pathLst>
          </a:custGeom>
          <a:solidFill>
            <a:srgbClr val="E0E0E0"/>
          </a:solidFill>
          <a:ln w="0">
            <a:solidFill>
              <a:srgbClr val="444444"/>
            </a:solidFill>
            <a:round/>
            <a:headEnd/>
            <a:tailEnd/>
          </a:ln>
        </p:spPr>
        <p:txBody>
          <a:bodyPr/>
          <a:lstStyle/>
          <a:p>
            <a:endParaRPr lang="en-US"/>
          </a:p>
        </p:txBody>
      </p:sp>
      <p:sp>
        <p:nvSpPr>
          <p:cNvPr id="19487" name="Freeform 35"/>
          <p:cNvSpPr>
            <a:spLocks/>
          </p:cNvSpPr>
          <p:nvPr/>
        </p:nvSpPr>
        <p:spPr bwMode="auto">
          <a:xfrm>
            <a:off x="6432550" y="3673475"/>
            <a:ext cx="568325" cy="320675"/>
          </a:xfrm>
          <a:custGeom>
            <a:avLst/>
            <a:gdLst>
              <a:gd name="T0" fmla="*/ 2147483647 w 1074"/>
              <a:gd name="T1" fmla="*/ 2147483647 h 607"/>
              <a:gd name="T2" fmla="*/ 2147483647 w 1074"/>
              <a:gd name="T3" fmla="*/ 2147483647 h 607"/>
              <a:gd name="T4" fmla="*/ 2147483647 w 1074"/>
              <a:gd name="T5" fmla="*/ 2147483647 h 607"/>
              <a:gd name="T6" fmla="*/ 2147483647 w 1074"/>
              <a:gd name="T7" fmla="*/ 2147483647 h 607"/>
              <a:gd name="T8" fmla="*/ 2147483647 w 1074"/>
              <a:gd name="T9" fmla="*/ 2147483647 h 607"/>
              <a:gd name="T10" fmla="*/ 2147483647 w 1074"/>
              <a:gd name="T11" fmla="*/ 2147483647 h 607"/>
              <a:gd name="T12" fmla="*/ 2147483647 w 1074"/>
              <a:gd name="T13" fmla="*/ 2147483647 h 607"/>
              <a:gd name="T14" fmla="*/ 2147483647 w 1074"/>
              <a:gd name="T15" fmla="*/ 2147483647 h 607"/>
              <a:gd name="T16" fmla="*/ 2147483647 w 1074"/>
              <a:gd name="T17" fmla="*/ 2147483647 h 607"/>
              <a:gd name="T18" fmla="*/ 2147483647 w 1074"/>
              <a:gd name="T19" fmla="*/ 2147483647 h 607"/>
              <a:gd name="T20" fmla="*/ 2147483647 w 1074"/>
              <a:gd name="T21" fmla="*/ 2147483647 h 607"/>
              <a:gd name="T22" fmla="*/ 2147483647 w 1074"/>
              <a:gd name="T23" fmla="*/ 2147483647 h 607"/>
              <a:gd name="T24" fmla="*/ 2147483647 w 1074"/>
              <a:gd name="T25" fmla="*/ 2147483647 h 607"/>
              <a:gd name="T26" fmla="*/ 2147483647 w 1074"/>
              <a:gd name="T27" fmla="*/ 0 h 607"/>
              <a:gd name="T28" fmla="*/ 0 w 1074"/>
              <a:gd name="T29" fmla="*/ 0 h 607"/>
              <a:gd name="T30" fmla="*/ 0 w 1074"/>
              <a:gd name="T31" fmla="*/ 2147483647 h 607"/>
              <a:gd name="T32" fmla="*/ 0 w 1074"/>
              <a:gd name="T33" fmla="*/ 2147483647 h 607"/>
              <a:gd name="T34" fmla="*/ 2147483647 w 1074"/>
              <a:gd name="T35" fmla="*/ 2147483647 h 607"/>
              <a:gd name="T36" fmla="*/ 2147483647 w 1074"/>
              <a:gd name="T37" fmla="*/ 2147483647 h 607"/>
              <a:gd name="T38" fmla="*/ 2147483647 w 1074"/>
              <a:gd name="T39" fmla="*/ 2147483647 h 607"/>
              <a:gd name="T40" fmla="*/ 2147483647 w 1074"/>
              <a:gd name="T41" fmla="*/ 2147483647 h 6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74"/>
              <a:gd name="T64" fmla="*/ 0 h 607"/>
              <a:gd name="T65" fmla="*/ 1074 w 1074"/>
              <a:gd name="T66" fmla="*/ 607 h 6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74" h="607">
                <a:moveTo>
                  <a:pt x="983" y="607"/>
                </a:moveTo>
                <a:lnTo>
                  <a:pt x="1027" y="383"/>
                </a:lnTo>
                <a:lnTo>
                  <a:pt x="1032" y="365"/>
                </a:lnTo>
                <a:lnTo>
                  <a:pt x="1047" y="355"/>
                </a:lnTo>
                <a:lnTo>
                  <a:pt x="1059" y="351"/>
                </a:lnTo>
                <a:lnTo>
                  <a:pt x="1074" y="355"/>
                </a:lnTo>
                <a:lnTo>
                  <a:pt x="803" y="82"/>
                </a:lnTo>
                <a:lnTo>
                  <a:pt x="774" y="57"/>
                </a:lnTo>
                <a:lnTo>
                  <a:pt x="746" y="39"/>
                </a:lnTo>
                <a:lnTo>
                  <a:pt x="719" y="25"/>
                </a:lnTo>
                <a:lnTo>
                  <a:pt x="690" y="16"/>
                </a:lnTo>
                <a:lnTo>
                  <a:pt x="656" y="6"/>
                </a:lnTo>
                <a:lnTo>
                  <a:pt x="619" y="4"/>
                </a:lnTo>
                <a:lnTo>
                  <a:pt x="574" y="0"/>
                </a:lnTo>
                <a:lnTo>
                  <a:pt x="0" y="0"/>
                </a:lnTo>
                <a:lnTo>
                  <a:pt x="0" y="559"/>
                </a:lnTo>
                <a:lnTo>
                  <a:pt x="0" y="579"/>
                </a:lnTo>
                <a:lnTo>
                  <a:pt x="13" y="595"/>
                </a:lnTo>
                <a:lnTo>
                  <a:pt x="30" y="602"/>
                </a:lnTo>
                <a:lnTo>
                  <a:pt x="62" y="607"/>
                </a:lnTo>
                <a:lnTo>
                  <a:pt x="983" y="607"/>
                </a:lnTo>
                <a:close/>
              </a:path>
            </a:pathLst>
          </a:custGeom>
          <a:solidFill>
            <a:srgbClr val="C2FFFF"/>
          </a:solidFill>
          <a:ln w="0">
            <a:solidFill>
              <a:srgbClr val="444444"/>
            </a:solidFill>
            <a:round/>
            <a:headEnd/>
            <a:tailEnd/>
          </a:ln>
        </p:spPr>
        <p:txBody>
          <a:bodyPr/>
          <a:lstStyle/>
          <a:p>
            <a:endParaRPr lang="en-US"/>
          </a:p>
        </p:txBody>
      </p:sp>
      <p:sp>
        <p:nvSpPr>
          <p:cNvPr id="19488" name="Freeform 36"/>
          <p:cNvSpPr>
            <a:spLocks/>
          </p:cNvSpPr>
          <p:nvPr/>
        </p:nvSpPr>
        <p:spPr bwMode="auto">
          <a:xfrm>
            <a:off x="7073900" y="3941763"/>
            <a:ext cx="49213" cy="52387"/>
          </a:xfrm>
          <a:custGeom>
            <a:avLst/>
            <a:gdLst>
              <a:gd name="T0" fmla="*/ 0 w 94"/>
              <a:gd name="T1" fmla="*/ 2147483647 h 99"/>
              <a:gd name="T2" fmla="*/ 2147483647 w 94"/>
              <a:gd name="T3" fmla="*/ 2147483647 h 99"/>
              <a:gd name="T4" fmla="*/ 2147483647 w 94"/>
              <a:gd name="T5" fmla="*/ 2147483647 h 99"/>
              <a:gd name="T6" fmla="*/ 2147483647 w 94"/>
              <a:gd name="T7" fmla="*/ 2147483647 h 99"/>
              <a:gd name="T8" fmla="*/ 2147483647 w 94"/>
              <a:gd name="T9" fmla="*/ 2147483647 h 99"/>
              <a:gd name="T10" fmla="*/ 2147483647 w 94"/>
              <a:gd name="T11" fmla="*/ 0 h 99"/>
              <a:gd name="T12" fmla="*/ 0 w 94"/>
              <a:gd name="T13" fmla="*/ 2147483647 h 99"/>
              <a:gd name="T14" fmla="*/ 0 w 94"/>
              <a:gd name="T15" fmla="*/ 2147483647 h 99"/>
              <a:gd name="T16" fmla="*/ 0 60000 65536"/>
              <a:gd name="T17" fmla="*/ 0 60000 65536"/>
              <a:gd name="T18" fmla="*/ 0 60000 65536"/>
              <a:gd name="T19" fmla="*/ 0 60000 65536"/>
              <a:gd name="T20" fmla="*/ 0 60000 65536"/>
              <a:gd name="T21" fmla="*/ 0 60000 65536"/>
              <a:gd name="T22" fmla="*/ 0 60000 65536"/>
              <a:gd name="T23" fmla="*/ 0 60000 65536"/>
              <a:gd name="T24" fmla="*/ 0 w 94"/>
              <a:gd name="T25" fmla="*/ 0 h 99"/>
              <a:gd name="T26" fmla="*/ 94 w 94"/>
              <a:gd name="T27" fmla="*/ 99 h 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 h="99">
                <a:moveTo>
                  <a:pt x="0" y="99"/>
                </a:moveTo>
                <a:lnTo>
                  <a:pt x="84" y="99"/>
                </a:lnTo>
                <a:lnTo>
                  <a:pt x="94" y="85"/>
                </a:lnTo>
                <a:lnTo>
                  <a:pt x="90" y="65"/>
                </a:lnTo>
                <a:lnTo>
                  <a:pt x="21" y="4"/>
                </a:lnTo>
                <a:lnTo>
                  <a:pt x="19" y="0"/>
                </a:lnTo>
                <a:lnTo>
                  <a:pt x="0" y="94"/>
                </a:lnTo>
                <a:lnTo>
                  <a:pt x="0" y="99"/>
                </a:lnTo>
                <a:close/>
              </a:path>
            </a:pathLst>
          </a:custGeom>
          <a:solidFill>
            <a:srgbClr val="C2FFFF"/>
          </a:solidFill>
          <a:ln w="0">
            <a:solidFill>
              <a:srgbClr val="444444"/>
            </a:solidFill>
            <a:round/>
            <a:headEnd/>
            <a:tailEnd/>
          </a:ln>
        </p:spPr>
        <p:txBody>
          <a:bodyPr/>
          <a:lstStyle/>
          <a:p>
            <a:endParaRPr lang="en-US"/>
          </a:p>
        </p:txBody>
      </p:sp>
      <p:sp>
        <p:nvSpPr>
          <p:cNvPr id="19489" name="Freeform 37"/>
          <p:cNvSpPr>
            <a:spLocks/>
          </p:cNvSpPr>
          <p:nvPr/>
        </p:nvSpPr>
        <p:spPr bwMode="auto">
          <a:xfrm>
            <a:off x="6953250" y="3859213"/>
            <a:ext cx="130175" cy="134937"/>
          </a:xfrm>
          <a:custGeom>
            <a:avLst/>
            <a:gdLst>
              <a:gd name="T0" fmla="*/ 2147483647 w 245"/>
              <a:gd name="T1" fmla="*/ 2147483647 h 256"/>
              <a:gd name="T2" fmla="*/ 0 w 245"/>
              <a:gd name="T3" fmla="*/ 2147483647 h 256"/>
              <a:gd name="T4" fmla="*/ 2147483647 w 245"/>
              <a:gd name="T5" fmla="*/ 2147483647 h 256"/>
              <a:gd name="T6" fmla="*/ 2147483647 w 245"/>
              <a:gd name="T7" fmla="*/ 2147483647 h 256"/>
              <a:gd name="T8" fmla="*/ 2147483647 w 245"/>
              <a:gd name="T9" fmla="*/ 2147483647 h 256"/>
              <a:gd name="T10" fmla="*/ 2147483647 w 245"/>
              <a:gd name="T11" fmla="*/ 0 h 256"/>
              <a:gd name="T12" fmla="*/ 2147483647 w 245"/>
              <a:gd name="T13" fmla="*/ 2147483647 h 256"/>
              <a:gd name="T14" fmla="*/ 2147483647 w 245"/>
              <a:gd name="T15" fmla="*/ 2147483647 h 256"/>
              <a:gd name="T16" fmla="*/ 2147483647 w 245"/>
              <a:gd name="T17" fmla="*/ 2147483647 h 256"/>
              <a:gd name="T18" fmla="*/ 2147483647 w 245"/>
              <a:gd name="T19" fmla="*/ 2147483647 h 256"/>
              <a:gd name="T20" fmla="*/ 2147483647 w 245"/>
              <a:gd name="T21" fmla="*/ 2147483647 h 2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5"/>
              <a:gd name="T34" fmla="*/ 0 h 256"/>
              <a:gd name="T35" fmla="*/ 245 w 245"/>
              <a:gd name="T36" fmla="*/ 256 h 2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5" h="256">
                <a:moveTo>
                  <a:pt x="227" y="256"/>
                </a:moveTo>
                <a:lnTo>
                  <a:pt x="0" y="256"/>
                </a:lnTo>
                <a:lnTo>
                  <a:pt x="43" y="32"/>
                </a:lnTo>
                <a:lnTo>
                  <a:pt x="48" y="12"/>
                </a:lnTo>
                <a:lnTo>
                  <a:pt x="63" y="3"/>
                </a:lnTo>
                <a:lnTo>
                  <a:pt x="75" y="0"/>
                </a:lnTo>
                <a:lnTo>
                  <a:pt x="90" y="3"/>
                </a:lnTo>
                <a:lnTo>
                  <a:pt x="94" y="3"/>
                </a:lnTo>
                <a:lnTo>
                  <a:pt x="245" y="154"/>
                </a:lnTo>
                <a:lnTo>
                  <a:pt x="227" y="250"/>
                </a:lnTo>
                <a:lnTo>
                  <a:pt x="227" y="256"/>
                </a:lnTo>
                <a:close/>
              </a:path>
            </a:pathLst>
          </a:custGeom>
          <a:solidFill>
            <a:srgbClr val="808080"/>
          </a:solidFill>
          <a:ln w="0">
            <a:solidFill>
              <a:srgbClr val="444444"/>
            </a:solidFill>
            <a:round/>
            <a:headEnd/>
            <a:tailEnd/>
          </a:ln>
        </p:spPr>
        <p:txBody>
          <a:bodyPr/>
          <a:lstStyle/>
          <a:p>
            <a:endParaRPr lang="en-US"/>
          </a:p>
        </p:txBody>
      </p:sp>
      <p:sp>
        <p:nvSpPr>
          <p:cNvPr id="19490" name="Freeform 38"/>
          <p:cNvSpPr>
            <a:spLocks/>
          </p:cNvSpPr>
          <p:nvPr/>
        </p:nvSpPr>
        <p:spPr bwMode="auto">
          <a:xfrm>
            <a:off x="6886575" y="3656013"/>
            <a:ext cx="377825" cy="315912"/>
          </a:xfrm>
          <a:custGeom>
            <a:avLst/>
            <a:gdLst>
              <a:gd name="T0" fmla="*/ 2147483647 w 716"/>
              <a:gd name="T1" fmla="*/ 2147483647 h 599"/>
              <a:gd name="T2" fmla="*/ 2147483647 w 716"/>
              <a:gd name="T3" fmla="*/ 2147483647 h 599"/>
              <a:gd name="T4" fmla="*/ 2147483647 w 716"/>
              <a:gd name="T5" fmla="*/ 2147483647 h 599"/>
              <a:gd name="T6" fmla="*/ 2147483647 w 716"/>
              <a:gd name="T7" fmla="*/ 2147483647 h 599"/>
              <a:gd name="T8" fmla="*/ 2147483647 w 716"/>
              <a:gd name="T9" fmla="*/ 2147483647 h 599"/>
              <a:gd name="T10" fmla="*/ 2147483647 w 716"/>
              <a:gd name="T11" fmla="*/ 2147483647 h 599"/>
              <a:gd name="T12" fmla="*/ 2147483647 w 716"/>
              <a:gd name="T13" fmla="*/ 2147483647 h 599"/>
              <a:gd name="T14" fmla="*/ 2147483647 w 716"/>
              <a:gd name="T15" fmla="*/ 2147483647 h 599"/>
              <a:gd name="T16" fmla="*/ 2147483647 w 716"/>
              <a:gd name="T17" fmla="*/ 2147483647 h 599"/>
              <a:gd name="T18" fmla="*/ 2147483647 w 716"/>
              <a:gd name="T19" fmla="*/ 2147483647 h 599"/>
              <a:gd name="T20" fmla="*/ 0 w 716"/>
              <a:gd name="T21" fmla="*/ 2147483647 h 599"/>
              <a:gd name="T22" fmla="*/ 0 w 716"/>
              <a:gd name="T23" fmla="*/ 2147483647 h 599"/>
              <a:gd name="T24" fmla="*/ 2147483647 w 716"/>
              <a:gd name="T25" fmla="*/ 2147483647 h 599"/>
              <a:gd name="T26" fmla="*/ 2147483647 w 716"/>
              <a:gd name="T27" fmla="*/ 2147483647 h 599"/>
              <a:gd name="T28" fmla="*/ 2147483647 w 716"/>
              <a:gd name="T29" fmla="*/ 2147483647 h 599"/>
              <a:gd name="T30" fmla="*/ 2147483647 w 716"/>
              <a:gd name="T31" fmla="*/ 0 h 599"/>
              <a:gd name="T32" fmla="*/ 2147483647 w 716"/>
              <a:gd name="T33" fmla="*/ 2147483647 h 599"/>
              <a:gd name="T34" fmla="*/ 2147483647 w 716"/>
              <a:gd name="T35" fmla="*/ 2147483647 h 599"/>
              <a:gd name="T36" fmla="*/ 2147483647 w 716"/>
              <a:gd name="T37" fmla="*/ 2147483647 h 59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16"/>
              <a:gd name="T58" fmla="*/ 0 h 599"/>
              <a:gd name="T59" fmla="*/ 716 w 716"/>
              <a:gd name="T60" fmla="*/ 599 h 59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16" h="599">
                <a:moveTo>
                  <a:pt x="716" y="554"/>
                </a:moveTo>
                <a:lnTo>
                  <a:pt x="709" y="563"/>
                </a:lnTo>
                <a:lnTo>
                  <a:pt x="697" y="570"/>
                </a:lnTo>
                <a:lnTo>
                  <a:pt x="686" y="575"/>
                </a:lnTo>
                <a:lnTo>
                  <a:pt x="665" y="583"/>
                </a:lnTo>
                <a:lnTo>
                  <a:pt x="648" y="591"/>
                </a:lnTo>
                <a:lnTo>
                  <a:pt x="629" y="592"/>
                </a:lnTo>
                <a:lnTo>
                  <a:pt x="606" y="599"/>
                </a:lnTo>
                <a:lnTo>
                  <a:pt x="595" y="595"/>
                </a:lnTo>
                <a:lnTo>
                  <a:pt x="24" y="82"/>
                </a:lnTo>
                <a:lnTo>
                  <a:pt x="0" y="61"/>
                </a:lnTo>
                <a:lnTo>
                  <a:pt x="0" y="36"/>
                </a:lnTo>
                <a:lnTo>
                  <a:pt x="4" y="25"/>
                </a:lnTo>
                <a:lnTo>
                  <a:pt x="16" y="13"/>
                </a:lnTo>
                <a:lnTo>
                  <a:pt x="28" y="5"/>
                </a:lnTo>
                <a:lnTo>
                  <a:pt x="43" y="0"/>
                </a:lnTo>
                <a:lnTo>
                  <a:pt x="676" y="512"/>
                </a:lnTo>
                <a:lnTo>
                  <a:pt x="700" y="531"/>
                </a:lnTo>
                <a:lnTo>
                  <a:pt x="716" y="554"/>
                </a:lnTo>
                <a:close/>
              </a:path>
            </a:pathLst>
          </a:custGeom>
          <a:solidFill>
            <a:srgbClr val="C2FFFF"/>
          </a:solidFill>
          <a:ln w="0">
            <a:solidFill>
              <a:srgbClr val="444444"/>
            </a:solidFill>
            <a:round/>
            <a:headEnd/>
            <a:tailEnd/>
          </a:ln>
        </p:spPr>
        <p:txBody>
          <a:bodyPr/>
          <a:lstStyle/>
          <a:p>
            <a:endParaRPr lang="en-US"/>
          </a:p>
        </p:txBody>
      </p:sp>
      <p:sp>
        <p:nvSpPr>
          <p:cNvPr id="19491" name="Freeform 39"/>
          <p:cNvSpPr>
            <a:spLocks/>
          </p:cNvSpPr>
          <p:nvPr/>
        </p:nvSpPr>
        <p:spPr bwMode="auto">
          <a:xfrm>
            <a:off x="4638675" y="3994150"/>
            <a:ext cx="1619250" cy="628650"/>
          </a:xfrm>
          <a:custGeom>
            <a:avLst/>
            <a:gdLst>
              <a:gd name="T0" fmla="*/ 2147483647 w 3058"/>
              <a:gd name="T1" fmla="*/ 0 h 1188"/>
              <a:gd name="T2" fmla="*/ 2147483647 w 3058"/>
              <a:gd name="T3" fmla="*/ 2147483647 h 1188"/>
              <a:gd name="T4" fmla="*/ 2147483647 w 3058"/>
              <a:gd name="T5" fmla="*/ 2147483647 h 1188"/>
              <a:gd name="T6" fmla="*/ 2147483647 w 3058"/>
              <a:gd name="T7" fmla="*/ 2147483647 h 1188"/>
              <a:gd name="T8" fmla="*/ 0 w 3058"/>
              <a:gd name="T9" fmla="*/ 2147483647 h 1188"/>
              <a:gd name="T10" fmla="*/ 2147483647 w 3058"/>
              <a:gd name="T11" fmla="*/ 2147483647 h 1188"/>
              <a:gd name="T12" fmla="*/ 0 w 3058"/>
              <a:gd name="T13" fmla="*/ 2147483647 h 1188"/>
              <a:gd name="T14" fmla="*/ 2147483647 w 3058"/>
              <a:gd name="T15" fmla="*/ 2147483647 h 1188"/>
              <a:gd name="T16" fmla="*/ 2147483647 w 3058"/>
              <a:gd name="T17" fmla="*/ 2147483647 h 1188"/>
              <a:gd name="T18" fmla="*/ 2147483647 w 3058"/>
              <a:gd name="T19" fmla="*/ 2147483647 h 1188"/>
              <a:gd name="T20" fmla="*/ 2147483647 w 3058"/>
              <a:gd name="T21" fmla="*/ 2147483647 h 1188"/>
              <a:gd name="T22" fmla="*/ 2147483647 w 3058"/>
              <a:gd name="T23" fmla="*/ 2147483647 h 1188"/>
              <a:gd name="T24" fmla="*/ 2147483647 w 3058"/>
              <a:gd name="T25" fmla="*/ 2147483647 h 1188"/>
              <a:gd name="T26" fmla="*/ 2147483647 w 3058"/>
              <a:gd name="T27" fmla="*/ 2147483647 h 1188"/>
              <a:gd name="T28" fmla="*/ 2147483647 w 3058"/>
              <a:gd name="T29" fmla="*/ 2147483647 h 1188"/>
              <a:gd name="T30" fmla="*/ 2147483647 w 3058"/>
              <a:gd name="T31" fmla="*/ 2147483647 h 1188"/>
              <a:gd name="T32" fmla="*/ 2147483647 w 3058"/>
              <a:gd name="T33" fmla="*/ 2147483647 h 1188"/>
              <a:gd name="T34" fmla="*/ 2147483647 w 3058"/>
              <a:gd name="T35" fmla="*/ 2147483647 h 1188"/>
              <a:gd name="T36" fmla="*/ 2147483647 w 3058"/>
              <a:gd name="T37" fmla="*/ 2147483647 h 1188"/>
              <a:gd name="T38" fmla="*/ 2147483647 w 3058"/>
              <a:gd name="T39" fmla="*/ 2147483647 h 1188"/>
              <a:gd name="T40" fmla="*/ 2147483647 w 3058"/>
              <a:gd name="T41" fmla="*/ 2147483647 h 1188"/>
              <a:gd name="T42" fmla="*/ 2147483647 w 3058"/>
              <a:gd name="T43" fmla="*/ 2147483647 h 1188"/>
              <a:gd name="T44" fmla="*/ 2147483647 w 3058"/>
              <a:gd name="T45" fmla="*/ 2147483647 h 1188"/>
              <a:gd name="T46" fmla="*/ 2147483647 w 3058"/>
              <a:gd name="T47" fmla="*/ 2147483647 h 1188"/>
              <a:gd name="T48" fmla="*/ 2147483647 w 3058"/>
              <a:gd name="T49" fmla="*/ 2147483647 h 1188"/>
              <a:gd name="T50" fmla="*/ 2147483647 w 3058"/>
              <a:gd name="T51" fmla="*/ 2147483647 h 1188"/>
              <a:gd name="T52" fmla="*/ 2147483647 w 3058"/>
              <a:gd name="T53" fmla="*/ 2147483647 h 1188"/>
              <a:gd name="T54" fmla="*/ 2147483647 w 3058"/>
              <a:gd name="T55" fmla="*/ 2147483647 h 1188"/>
              <a:gd name="T56" fmla="*/ 2147483647 w 3058"/>
              <a:gd name="T57" fmla="*/ 2147483647 h 1188"/>
              <a:gd name="T58" fmla="*/ 2147483647 w 3058"/>
              <a:gd name="T59" fmla="*/ 2147483647 h 1188"/>
              <a:gd name="T60" fmla="*/ 2147483647 w 3058"/>
              <a:gd name="T61" fmla="*/ 2147483647 h 1188"/>
              <a:gd name="T62" fmla="*/ 2147483647 w 3058"/>
              <a:gd name="T63" fmla="*/ 2147483647 h 1188"/>
              <a:gd name="T64" fmla="*/ 2147483647 w 3058"/>
              <a:gd name="T65" fmla="*/ 0 h 11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58"/>
              <a:gd name="T100" fmla="*/ 0 h 1188"/>
              <a:gd name="T101" fmla="*/ 3058 w 3058"/>
              <a:gd name="T102" fmla="*/ 1188 h 11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58" h="1188">
                <a:moveTo>
                  <a:pt x="3050" y="0"/>
                </a:moveTo>
                <a:lnTo>
                  <a:pt x="156" y="0"/>
                </a:lnTo>
                <a:lnTo>
                  <a:pt x="102" y="8"/>
                </a:lnTo>
                <a:lnTo>
                  <a:pt x="73" y="16"/>
                </a:lnTo>
                <a:lnTo>
                  <a:pt x="49" y="30"/>
                </a:lnTo>
                <a:lnTo>
                  <a:pt x="25" y="48"/>
                </a:lnTo>
                <a:lnTo>
                  <a:pt x="13" y="65"/>
                </a:lnTo>
                <a:lnTo>
                  <a:pt x="4" y="85"/>
                </a:lnTo>
                <a:lnTo>
                  <a:pt x="0" y="112"/>
                </a:lnTo>
                <a:lnTo>
                  <a:pt x="0" y="239"/>
                </a:lnTo>
                <a:lnTo>
                  <a:pt x="163" y="239"/>
                </a:lnTo>
                <a:lnTo>
                  <a:pt x="163" y="654"/>
                </a:lnTo>
                <a:lnTo>
                  <a:pt x="0" y="654"/>
                </a:lnTo>
                <a:lnTo>
                  <a:pt x="0" y="716"/>
                </a:lnTo>
                <a:lnTo>
                  <a:pt x="0" y="963"/>
                </a:lnTo>
                <a:lnTo>
                  <a:pt x="1" y="963"/>
                </a:lnTo>
                <a:lnTo>
                  <a:pt x="747" y="1126"/>
                </a:lnTo>
                <a:lnTo>
                  <a:pt x="784" y="1128"/>
                </a:lnTo>
                <a:lnTo>
                  <a:pt x="807" y="1128"/>
                </a:lnTo>
                <a:lnTo>
                  <a:pt x="834" y="1116"/>
                </a:lnTo>
                <a:lnTo>
                  <a:pt x="842" y="1104"/>
                </a:lnTo>
                <a:lnTo>
                  <a:pt x="846" y="1098"/>
                </a:lnTo>
                <a:lnTo>
                  <a:pt x="874" y="1009"/>
                </a:lnTo>
                <a:lnTo>
                  <a:pt x="886" y="959"/>
                </a:lnTo>
                <a:lnTo>
                  <a:pt x="901" y="908"/>
                </a:lnTo>
                <a:lnTo>
                  <a:pt x="921" y="861"/>
                </a:lnTo>
                <a:lnTo>
                  <a:pt x="943" y="814"/>
                </a:lnTo>
                <a:lnTo>
                  <a:pt x="974" y="768"/>
                </a:lnTo>
                <a:lnTo>
                  <a:pt x="1003" y="729"/>
                </a:lnTo>
                <a:lnTo>
                  <a:pt x="1037" y="690"/>
                </a:lnTo>
                <a:lnTo>
                  <a:pt x="1077" y="656"/>
                </a:lnTo>
                <a:lnTo>
                  <a:pt x="1118" y="622"/>
                </a:lnTo>
                <a:lnTo>
                  <a:pt x="1160" y="595"/>
                </a:lnTo>
                <a:lnTo>
                  <a:pt x="1207" y="568"/>
                </a:lnTo>
                <a:lnTo>
                  <a:pt x="1254" y="550"/>
                </a:lnTo>
                <a:lnTo>
                  <a:pt x="1302" y="535"/>
                </a:lnTo>
                <a:lnTo>
                  <a:pt x="1354" y="523"/>
                </a:lnTo>
                <a:lnTo>
                  <a:pt x="1407" y="516"/>
                </a:lnTo>
                <a:lnTo>
                  <a:pt x="1456" y="515"/>
                </a:lnTo>
                <a:lnTo>
                  <a:pt x="1507" y="516"/>
                </a:lnTo>
                <a:lnTo>
                  <a:pt x="1562" y="523"/>
                </a:lnTo>
                <a:lnTo>
                  <a:pt x="1611" y="535"/>
                </a:lnTo>
                <a:lnTo>
                  <a:pt x="1660" y="550"/>
                </a:lnTo>
                <a:lnTo>
                  <a:pt x="1709" y="568"/>
                </a:lnTo>
                <a:lnTo>
                  <a:pt x="1755" y="595"/>
                </a:lnTo>
                <a:lnTo>
                  <a:pt x="1798" y="622"/>
                </a:lnTo>
                <a:lnTo>
                  <a:pt x="1840" y="656"/>
                </a:lnTo>
                <a:lnTo>
                  <a:pt x="1877" y="690"/>
                </a:lnTo>
                <a:lnTo>
                  <a:pt x="1910" y="729"/>
                </a:lnTo>
                <a:lnTo>
                  <a:pt x="1942" y="768"/>
                </a:lnTo>
                <a:lnTo>
                  <a:pt x="1973" y="814"/>
                </a:lnTo>
                <a:lnTo>
                  <a:pt x="1994" y="861"/>
                </a:lnTo>
                <a:lnTo>
                  <a:pt x="2014" y="908"/>
                </a:lnTo>
                <a:lnTo>
                  <a:pt x="2030" y="959"/>
                </a:lnTo>
                <a:lnTo>
                  <a:pt x="2041" y="1009"/>
                </a:lnTo>
                <a:lnTo>
                  <a:pt x="2047" y="1061"/>
                </a:lnTo>
                <a:lnTo>
                  <a:pt x="2051" y="1115"/>
                </a:lnTo>
                <a:lnTo>
                  <a:pt x="2053" y="1156"/>
                </a:lnTo>
                <a:lnTo>
                  <a:pt x="2055" y="1156"/>
                </a:lnTo>
                <a:lnTo>
                  <a:pt x="2060" y="1159"/>
                </a:lnTo>
                <a:lnTo>
                  <a:pt x="2063" y="1168"/>
                </a:lnTo>
                <a:lnTo>
                  <a:pt x="2071" y="1176"/>
                </a:lnTo>
                <a:lnTo>
                  <a:pt x="2080" y="1186"/>
                </a:lnTo>
                <a:lnTo>
                  <a:pt x="3058" y="1186"/>
                </a:lnTo>
                <a:lnTo>
                  <a:pt x="3050" y="1188"/>
                </a:lnTo>
                <a:lnTo>
                  <a:pt x="3050" y="0"/>
                </a:lnTo>
                <a:close/>
              </a:path>
            </a:pathLst>
          </a:custGeom>
          <a:solidFill>
            <a:srgbClr val="80FFFF"/>
          </a:solidFill>
          <a:ln w="0">
            <a:solidFill>
              <a:srgbClr val="2D2D2D"/>
            </a:solidFill>
            <a:round/>
            <a:headEnd/>
            <a:tailEnd/>
          </a:ln>
        </p:spPr>
        <p:txBody>
          <a:bodyPr/>
          <a:lstStyle/>
          <a:p>
            <a:endParaRPr lang="en-US"/>
          </a:p>
        </p:txBody>
      </p:sp>
      <p:sp>
        <p:nvSpPr>
          <p:cNvPr id="19492" name="Line 40"/>
          <p:cNvSpPr>
            <a:spLocks noChangeShapeType="1"/>
          </p:cNvSpPr>
          <p:nvPr/>
        </p:nvSpPr>
        <p:spPr bwMode="auto">
          <a:xfrm>
            <a:off x="4638675" y="4370388"/>
            <a:ext cx="538163" cy="1587"/>
          </a:xfrm>
          <a:prstGeom prst="line">
            <a:avLst/>
          </a:prstGeom>
          <a:noFill/>
          <a:ln w="0">
            <a:solidFill>
              <a:srgbClr val="5B5B5B"/>
            </a:solidFill>
            <a:round/>
            <a:headEnd/>
            <a:tailEnd/>
          </a:ln>
        </p:spPr>
        <p:txBody>
          <a:bodyPr/>
          <a:lstStyle/>
          <a:p>
            <a:endParaRPr lang="en-US"/>
          </a:p>
        </p:txBody>
      </p:sp>
      <p:sp>
        <p:nvSpPr>
          <p:cNvPr id="19493" name="Freeform 41"/>
          <p:cNvSpPr>
            <a:spLocks/>
          </p:cNvSpPr>
          <p:nvPr/>
        </p:nvSpPr>
        <p:spPr bwMode="auto">
          <a:xfrm>
            <a:off x="6253163" y="3597275"/>
            <a:ext cx="1914525" cy="1025525"/>
          </a:xfrm>
          <a:custGeom>
            <a:avLst/>
            <a:gdLst>
              <a:gd name="T0" fmla="*/ 2147483647 w 3619"/>
              <a:gd name="T1" fmla="*/ 2147483647 h 1940"/>
              <a:gd name="T2" fmla="*/ 2147483647 w 3619"/>
              <a:gd name="T3" fmla="*/ 2147483647 h 1940"/>
              <a:gd name="T4" fmla="*/ 2147483647 w 3619"/>
              <a:gd name="T5" fmla="*/ 2147483647 h 1940"/>
              <a:gd name="T6" fmla="*/ 2147483647 w 3619"/>
              <a:gd name="T7" fmla="*/ 2147483647 h 1940"/>
              <a:gd name="T8" fmla="*/ 2147483647 w 3619"/>
              <a:gd name="T9" fmla="*/ 2147483647 h 1940"/>
              <a:gd name="T10" fmla="*/ 2147483647 w 3619"/>
              <a:gd name="T11" fmla="*/ 2147483647 h 1940"/>
              <a:gd name="T12" fmla="*/ 2147483647 w 3619"/>
              <a:gd name="T13" fmla="*/ 2147483647 h 1940"/>
              <a:gd name="T14" fmla="*/ 2147483647 w 3619"/>
              <a:gd name="T15" fmla="*/ 2147483647 h 1940"/>
              <a:gd name="T16" fmla="*/ 2147483647 w 3619"/>
              <a:gd name="T17" fmla="*/ 2147483647 h 1940"/>
              <a:gd name="T18" fmla="*/ 2147483647 w 3619"/>
              <a:gd name="T19" fmla="*/ 2147483647 h 1940"/>
              <a:gd name="T20" fmla="*/ 2147483647 w 3619"/>
              <a:gd name="T21" fmla="*/ 2147483647 h 1940"/>
              <a:gd name="T22" fmla="*/ 2147483647 w 3619"/>
              <a:gd name="T23" fmla="*/ 2147483647 h 1940"/>
              <a:gd name="T24" fmla="*/ 2147483647 w 3619"/>
              <a:gd name="T25" fmla="*/ 2147483647 h 1940"/>
              <a:gd name="T26" fmla="*/ 2147483647 w 3619"/>
              <a:gd name="T27" fmla="*/ 2147483647 h 1940"/>
              <a:gd name="T28" fmla="*/ 2147483647 w 3619"/>
              <a:gd name="T29" fmla="*/ 2147483647 h 1940"/>
              <a:gd name="T30" fmla="*/ 2147483647 w 3619"/>
              <a:gd name="T31" fmla="*/ 2147483647 h 1940"/>
              <a:gd name="T32" fmla="*/ 2147483647 w 3619"/>
              <a:gd name="T33" fmla="*/ 2147483647 h 1940"/>
              <a:gd name="T34" fmla="*/ 2147483647 w 3619"/>
              <a:gd name="T35" fmla="*/ 2147483647 h 1940"/>
              <a:gd name="T36" fmla="*/ 2147483647 w 3619"/>
              <a:gd name="T37" fmla="*/ 2147483647 h 1940"/>
              <a:gd name="T38" fmla="*/ 2147483647 w 3619"/>
              <a:gd name="T39" fmla="*/ 2147483647 h 1940"/>
              <a:gd name="T40" fmla="*/ 2147483647 w 3619"/>
              <a:gd name="T41" fmla="*/ 2147483647 h 1940"/>
              <a:gd name="T42" fmla="*/ 2147483647 w 3619"/>
              <a:gd name="T43" fmla="*/ 2147483647 h 1940"/>
              <a:gd name="T44" fmla="*/ 2147483647 w 3619"/>
              <a:gd name="T45" fmla="*/ 2147483647 h 1940"/>
              <a:gd name="T46" fmla="*/ 2147483647 w 3619"/>
              <a:gd name="T47" fmla="*/ 2147483647 h 1940"/>
              <a:gd name="T48" fmla="*/ 2147483647 w 3619"/>
              <a:gd name="T49" fmla="*/ 2147483647 h 1940"/>
              <a:gd name="T50" fmla="*/ 2147483647 w 3619"/>
              <a:gd name="T51" fmla="*/ 2147483647 h 1940"/>
              <a:gd name="T52" fmla="*/ 2147483647 w 3619"/>
              <a:gd name="T53" fmla="*/ 2147483647 h 1940"/>
              <a:gd name="T54" fmla="*/ 2147483647 w 3619"/>
              <a:gd name="T55" fmla="*/ 2147483647 h 1940"/>
              <a:gd name="T56" fmla="*/ 2147483647 w 3619"/>
              <a:gd name="T57" fmla="*/ 2147483647 h 1940"/>
              <a:gd name="T58" fmla="*/ 2147483647 w 3619"/>
              <a:gd name="T59" fmla="*/ 2147483647 h 1940"/>
              <a:gd name="T60" fmla="*/ 2147483647 w 3619"/>
              <a:gd name="T61" fmla="*/ 2147483647 h 1940"/>
              <a:gd name="T62" fmla="*/ 2147483647 w 3619"/>
              <a:gd name="T63" fmla="*/ 2147483647 h 1940"/>
              <a:gd name="T64" fmla="*/ 2147483647 w 3619"/>
              <a:gd name="T65" fmla="*/ 2147483647 h 1940"/>
              <a:gd name="T66" fmla="*/ 2147483647 w 3619"/>
              <a:gd name="T67" fmla="*/ 2147483647 h 1940"/>
              <a:gd name="T68" fmla="*/ 2147483647 w 3619"/>
              <a:gd name="T69" fmla="*/ 2147483647 h 1940"/>
              <a:gd name="T70" fmla="*/ 2147483647 w 3619"/>
              <a:gd name="T71" fmla="*/ 2147483647 h 1940"/>
              <a:gd name="T72" fmla="*/ 2147483647 w 3619"/>
              <a:gd name="T73" fmla="*/ 2147483647 h 1940"/>
              <a:gd name="T74" fmla="*/ 0 w 3619"/>
              <a:gd name="T75" fmla="*/ 2147483647 h 1940"/>
              <a:gd name="T76" fmla="*/ 2147483647 w 3619"/>
              <a:gd name="T77" fmla="*/ 2147483647 h 1940"/>
              <a:gd name="T78" fmla="*/ 2147483647 w 3619"/>
              <a:gd name="T79" fmla="*/ 2147483647 h 1940"/>
              <a:gd name="T80" fmla="*/ 2147483647 w 3619"/>
              <a:gd name="T81" fmla="*/ 0 h 1940"/>
              <a:gd name="T82" fmla="*/ 2147483647 w 3619"/>
              <a:gd name="T83" fmla="*/ 2147483647 h 1940"/>
              <a:gd name="T84" fmla="*/ 2147483647 w 3619"/>
              <a:gd name="T85" fmla="*/ 2147483647 h 1940"/>
              <a:gd name="T86" fmla="*/ 2147483647 w 3619"/>
              <a:gd name="T87" fmla="*/ 2147483647 h 1940"/>
              <a:gd name="T88" fmla="*/ 2147483647 w 3619"/>
              <a:gd name="T89" fmla="*/ 2147483647 h 1940"/>
              <a:gd name="T90" fmla="*/ 2147483647 w 3619"/>
              <a:gd name="T91" fmla="*/ 2147483647 h 1940"/>
              <a:gd name="T92" fmla="*/ 2147483647 w 3619"/>
              <a:gd name="T93" fmla="*/ 2147483647 h 1940"/>
              <a:gd name="T94" fmla="*/ 2147483647 w 3619"/>
              <a:gd name="T95" fmla="*/ 2147483647 h 19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19"/>
              <a:gd name="T145" fmla="*/ 0 h 1940"/>
              <a:gd name="T146" fmla="*/ 3619 w 3619"/>
              <a:gd name="T147" fmla="*/ 1940 h 194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19" h="1940">
                <a:moveTo>
                  <a:pt x="3460" y="941"/>
                </a:moveTo>
                <a:lnTo>
                  <a:pt x="3500" y="946"/>
                </a:lnTo>
                <a:lnTo>
                  <a:pt x="3527" y="955"/>
                </a:lnTo>
                <a:lnTo>
                  <a:pt x="3543" y="966"/>
                </a:lnTo>
                <a:lnTo>
                  <a:pt x="3558" y="988"/>
                </a:lnTo>
                <a:lnTo>
                  <a:pt x="3562" y="1015"/>
                </a:lnTo>
                <a:lnTo>
                  <a:pt x="3562" y="1080"/>
                </a:lnTo>
                <a:lnTo>
                  <a:pt x="3562" y="1082"/>
                </a:lnTo>
                <a:lnTo>
                  <a:pt x="3460" y="1082"/>
                </a:lnTo>
                <a:lnTo>
                  <a:pt x="3460" y="1412"/>
                </a:lnTo>
                <a:lnTo>
                  <a:pt x="3562" y="1412"/>
                </a:lnTo>
                <a:lnTo>
                  <a:pt x="3562" y="1464"/>
                </a:lnTo>
                <a:lnTo>
                  <a:pt x="3460" y="1464"/>
                </a:lnTo>
                <a:lnTo>
                  <a:pt x="3460" y="1736"/>
                </a:lnTo>
                <a:lnTo>
                  <a:pt x="3565" y="1736"/>
                </a:lnTo>
                <a:lnTo>
                  <a:pt x="3565" y="1773"/>
                </a:lnTo>
                <a:lnTo>
                  <a:pt x="3565" y="1817"/>
                </a:lnTo>
                <a:lnTo>
                  <a:pt x="3566" y="1848"/>
                </a:lnTo>
                <a:lnTo>
                  <a:pt x="3574" y="1878"/>
                </a:lnTo>
                <a:lnTo>
                  <a:pt x="3581" y="1893"/>
                </a:lnTo>
                <a:lnTo>
                  <a:pt x="3600" y="1917"/>
                </a:lnTo>
                <a:lnTo>
                  <a:pt x="3619" y="1938"/>
                </a:lnTo>
                <a:lnTo>
                  <a:pt x="3600" y="1938"/>
                </a:lnTo>
                <a:lnTo>
                  <a:pt x="3291" y="1938"/>
                </a:lnTo>
                <a:lnTo>
                  <a:pt x="3271" y="1938"/>
                </a:lnTo>
                <a:lnTo>
                  <a:pt x="3231" y="1928"/>
                </a:lnTo>
                <a:lnTo>
                  <a:pt x="3214" y="1921"/>
                </a:lnTo>
                <a:lnTo>
                  <a:pt x="3205" y="1915"/>
                </a:lnTo>
                <a:lnTo>
                  <a:pt x="3195" y="1905"/>
                </a:lnTo>
                <a:lnTo>
                  <a:pt x="3190" y="1889"/>
                </a:lnTo>
                <a:lnTo>
                  <a:pt x="3186" y="1866"/>
                </a:lnTo>
                <a:lnTo>
                  <a:pt x="3182" y="1827"/>
                </a:lnTo>
                <a:lnTo>
                  <a:pt x="3178" y="1777"/>
                </a:lnTo>
                <a:lnTo>
                  <a:pt x="3166" y="1729"/>
                </a:lnTo>
                <a:lnTo>
                  <a:pt x="3154" y="1680"/>
                </a:lnTo>
                <a:lnTo>
                  <a:pt x="3132" y="1636"/>
                </a:lnTo>
                <a:lnTo>
                  <a:pt x="3109" y="1590"/>
                </a:lnTo>
                <a:lnTo>
                  <a:pt x="3082" y="1548"/>
                </a:lnTo>
                <a:lnTo>
                  <a:pt x="3052" y="1506"/>
                </a:lnTo>
                <a:lnTo>
                  <a:pt x="3019" y="1471"/>
                </a:lnTo>
                <a:lnTo>
                  <a:pt x="2981" y="1435"/>
                </a:lnTo>
                <a:lnTo>
                  <a:pt x="2942" y="1406"/>
                </a:lnTo>
                <a:lnTo>
                  <a:pt x="2900" y="1378"/>
                </a:lnTo>
                <a:lnTo>
                  <a:pt x="2858" y="1355"/>
                </a:lnTo>
                <a:lnTo>
                  <a:pt x="2811" y="1337"/>
                </a:lnTo>
                <a:lnTo>
                  <a:pt x="2762" y="1321"/>
                </a:lnTo>
                <a:lnTo>
                  <a:pt x="2714" y="1309"/>
                </a:lnTo>
                <a:lnTo>
                  <a:pt x="2664" y="1302"/>
                </a:lnTo>
                <a:lnTo>
                  <a:pt x="2614" y="1301"/>
                </a:lnTo>
                <a:lnTo>
                  <a:pt x="2566" y="1302"/>
                </a:lnTo>
                <a:lnTo>
                  <a:pt x="2518" y="1309"/>
                </a:lnTo>
                <a:lnTo>
                  <a:pt x="2467" y="1321"/>
                </a:lnTo>
                <a:lnTo>
                  <a:pt x="2423" y="1337"/>
                </a:lnTo>
                <a:lnTo>
                  <a:pt x="2374" y="1355"/>
                </a:lnTo>
                <a:lnTo>
                  <a:pt x="2329" y="1378"/>
                </a:lnTo>
                <a:lnTo>
                  <a:pt x="2289" y="1406"/>
                </a:lnTo>
                <a:lnTo>
                  <a:pt x="2249" y="1435"/>
                </a:lnTo>
                <a:lnTo>
                  <a:pt x="2212" y="1471"/>
                </a:lnTo>
                <a:lnTo>
                  <a:pt x="2179" y="1506"/>
                </a:lnTo>
                <a:lnTo>
                  <a:pt x="2149" y="1548"/>
                </a:lnTo>
                <a:lnTo>
                  <a:pt x="2121" y="1590"/>
                </a:lnTo>
                <a:lnTo>
                  <a:pt x="2098" y="1636"/>
                </a:lnTo>
                <a:lnTo>
                  <a:pt x="2080" y="1680"/>
                </a:lnTo>
                <a:lnTo>
                  <a:pt x="2064" y="1729"/>
                </a:lnTo>
                <a:lnTo>
                  <a:pt x="2055" y="1777"/>
                </a:lnTo>
                <a:lnTo>
                  <a:pt x="2048" y="1827"/>
                </a:lnTo>
                <a:lnTo>
                  <a:pt x="2043" y="1903"/>
                </a:lnTo>
                <a:lnTo>
                  <a:pt x="2043" y="1938"/>
                </a:lnTo>
                <a:lnTo>
                  <a:pt x="0" y="1940"/>
                </a:lnTo>
                <a:lnTo>
                  <a:pt x="2" y="1464"/>
                </a:lnTo>
                <a:lnTo>
                  <a:pt x="217" y="1464"/>
                </a:lnTo>
                <a:lnTo>
                  <a:pt x="217" y="169"/>
                </a:lnTo>
                <a:lnTo>
                  <a:pt x="221" y="134"/>
                </a:lnTo>
                <a:lnTo>
                  <a:pt x="233" y="110"/>
                </a:lnTo>
                <a:lnTo>
                  <a:pt x="247" y="95"/>
                </a:lnTo>
                <a:lnTo>
                  <a:pt x="267" y="86"/>
                </a:lnTo>
                <a:lnTo>
                  <a:pt x="298" y="81"/>
                </a:lnTo>
                <a:lnTo>
                  <a:pt x="932" y="81"/>
                </a:lnTo>
                <a:lnTo>
                  <a:pt x="971" y="90"/>
                </a:lnTo>
                <a:lnTo>
                  <a:pt x="1005" y="98"/>
                </a:lnTo>
                <a:lnTo>
                  <a:pt x="1037" y="104"/>
                </a:lnTo>
                <a:lnTo>
                  <a:pt x="1068" y="118"/>
                </a:lnTo>
                <a:lnTo>
                  <a:pt x="1087" y="130"/>
                </a:lnTo>
                <a:lnTo>
                  <a:pt x="1107" y="146"/>
                </a:lnTo>
                <a:lnTo>
                  <a:pt x="1131" y="160"/>
                </a:lnTo>
                <a:lnTo>
                  <a:pt x="1159" y="187"/>
                </a:lnTo>
                <a:lnTo>
                  <a:pt x="1179" y="205"/>
                </a:lnTo>
                <a:lnTo>
                  <a:pt x="1212" y="237"/>
                </a:lnTo>
                <a:lnTo>
                  <a:pt x="1257" y="283"/>
                </a:lnTo>
                <a:lnTo>
                  <a:pt x="1799" y="813"/>
                </a:lnTo>
                <a:lnTo>
                  <a:pt x="1815" y="832"/>
                </a:lnTo>
                <a:lnTo>
                  <a:pt x="1831" y="851"/>
                </a:lnTo>
                <a:lnTo>
                  <a:pt x="1843" y="876"/>
                </a:lnTo>
                <a:lnTo>
                  <a:pt x="1847" y="893"/>
                </a:lnTo>
                <a:lnTo>
                  <a:pt x="1848" y="925"/>
                </a:lnTo>
                <a:lnTo>
                  <a:pt x="1851" y="978"/>
                </a:lnTo>
                <a:lnTo>
                  <a:pt x="1851" y="1456"/>
                </a:lnTo>
                <a:lnTo>
                  <a:pt x="1851" y="1765"/>
                </a:lnTo>
                <a:lnTo>
                  <a:pt x="1852" y="1810"/>
                </a:lnTo>
                <a:lnTo>
                  <a:pt x="1851" y="1836"/>
                </a:lnTo>
                <a:lnTo>
                  <a:pt x="1843" y="1854"/>
                </a:lnTo>
                <a:lnTo>
                  <a:pt x="1827" y="1860"/>
                </a:lnTo>
                <a:lnTo>
                  <a:pt x="1795" y="1871"/>
                </a:lnTo>
                <a:lnTo>
                  <a:pt x="257" y="1871"/>
                </a:lnTo>
                <a:lnTo>
                  <a:pt x="245" y="1867"/>
                </a:lnTo>
                <a:lnTo>
                  <a:pt x="233" y="1860"/>
                </a:lnTo>
                <a:lnTo>
                  <a:pt x="226" y="1856"/>
                </a:lnTo>
                <a:lnTo>
                  <a:pt x="220" y="1844"/>
                </a:lnTo>
                <a:lnTo>
                  <a:pt x="217" y="1835"/>
                </a:lnTo>
                <a:lnTo>
                  <a:pt x="217" y="1464"/>
                </a:lnTo>
                <a:lnTo>
                  <a:pt x="2" y="1464"/>
                </a:lnTo>
                <a:lnTo>
                  <a:pt x="0" y="758"/>
                </a:lnTo>
                <a:lnTo>
                  <a:pt x="0" y="752"/>
                </a:lnTo>
                <a:lnTo>
                  <a:pt x="50" y="176"/>
                </a:lnTo>
                <a:lnTo>
                  <a:pt x="55" y="144"/>
                </a:lnTo>
                <a:lnTo>
                  <a:pt x="61" y="111"/>
                </a:lnTo>
                <a:lnTo>
                  <a:pt x="78" y="79"/>
                </a:lnTo>
                <a:lnTo>
                  <a:pt x="91" y="57"/>
                </a:lnTo>
                <a:lnTo>
                  <a:pt x="107" y="40"/>
                </a:lnTo>
                <a:lnTo>
                  <a:pt x="140" y="17"/>
                </a:lnTo>
                <a:lnTo>
                  <a:pt x="171" y="2"/>
                </a:lnTo>
                <a:lnTo>
                  <a:pt x="197" y="0"/>
                </a:lnTo>
                <a:lnTo>
                  <a:pt x="955" y="0"/>
                </a:lnTo>
                <a:lnTo>
                  <a:pt x="997" y="0"/>
                </a:lnTo>
                <a:lnTo>
                  <a:pt x="1037" y="2"/>
                </a:lnTo>
                <a:lnTo>
                  <a:pt x="1065" y="8"/>
                </a:lnTo>
                <a:lnTo>
                  <a:pt x="1099" y="26"/>
                </a:lnTo>
                <a:lnTo>
                  <a:pt x="1131" y="37"/>
                </a:lnTo>
                <a:lnTo>
                  <a:pt x="1162" y="53"/>
                </a:lnTo>
                <a:lnTo>
                  <a:pt x="1187" y="65"/>
                </a:lnTo>
                <a:lnTo>
                  <a:pt x="1209" y="81"/>
                </a:lnTo>
                <a:lnTo>
                  <a:pt x="1223" y="90"/>
                </a:lnTo>
                <a:lnTo>
                  <a:pt x="1236" y="114"/>
                </a:lnTo>
                <a:lnTo>
                  <a:pt x="1209" y="124"/>
                </a:lnTo>
                <a:lnTo>
                  <a:pt x="1200" y="136"/>
                </a:lnTo>
                <a:lnTo>
                  <a:pt x="1197" y="152"/>
                </a:lnTo>
                <a:lnTo>
                  <a:pt x="1200" y="173"/>
                </a:lnTo>
                <a:lnTo>
                  <a:pt x="1229" y="197"/>
                </a:lnTo>
                <a:lnTo>
                  <a:pt x="1795" y="714"/>
                </a:lnTo>
                <a:lnTo>
                  <a:pt x="1827" y="706"/>
                </a:lnTo>
                <a:lnTo>
                  <a:pt x="1857" y="695"/>
                </a:lnTo>
                <a:lnTo>
                  <a:pt x="1882" y="686"/>
                </a:lnTo>
                <a:lnTo>
                  <a:pt x="1893" y="681"/>
                </a:lnTo>
                <a:lnTo>
                  <a:pt x="1917" y="665"/>
                </a:lnTo>
                <a:lnTo>
                  <a:pt x="3460" y="941"/>
                </a:lnTo>
                <a:close/>
              </a:path>
            </a:pathLst>
          </a:custGeom>
          <a:solidFill>
            <a:srgbClr val="80FFFF"/>
          </a:solidFill>
          <a:ln w="0">
            <a:solidFill>
              <a:srgbClr val="444444"/>
            </a:solidFill>
            <a:round/>
            <a:headEnd/>
            <a:tailEnd/>
          </a:ln>
        </p:spPr>
        <p:txBody>
          <a:bodyPr/>
          <a:lstStyle/>
          <a:p>
            <a:endParaRPr lang="en-US"/>
          </a:p>
        </p:txBody>
      </p:sp>
      <p:sp>
        <p:nvSpPr>
          <p:cNvPr id="19494" name="Line 42"/>
          <p:cNvSpPr>
            <a:spLocks noChangeShapeType="1"/>
          </p:cNvSpPr>
          <p:nvPr/>
        </p:nvSpPr>
        <p:spPr bwMode="auto">
          <a:xfrm>
            <a:off x="7850188" y="4371975"/>
            <a:ext cx="233362" cy="1588"/>
          </a:xfrm>
          <a:prstGeom prst="line">
            <a:avLst/>
          </a:prstGeom>
          <a:noFill/>
          <a:ln w="0">
            <a:solidFill>
              <a:srgbClr val="444444"/>
            </a:solidFill>
            <a:round/>
            <a:headEnd/>
            <a:tailEnd/>
          </a:ln>
        </p:spPr>
        <p:txBody>
          <a:bodyPr/>
          <a:lstStyle/>
          <a:p>
            <a:endParaRPr lang="en-US"/>
          </a:p>
        </p:txBody>
      </p:sp>
      <p:sp>
        <p:nvSpPr>
          <p:cNvPr id="19495" name="Freeform 43"/>
          <p:cNvSpPr>
            <a:spLocks/>
          </p:cNvSpPr>
          <p:nvPr/>
        </p:nvSpPr>
        <p:spPr bwMode="auto">
          <a:xfrm>
            <a:off x="5645150" y="4370388"/>
            <a:ext cx="1781175" cy="1587"/>
          </a:xfrm>
          <a:custGeom>
            <a:avLst/>
            <a:gdLst>
              <a:gd name="T0" fmla="*/ 0 w 3366"/>
              <a:gd name="T1" fmla="*/ 0 h 1587"/>
              <a:gd name="T2" fmla="*/ 2147483647 w 3366"/>
              <a:gd name="T3" fmla="*/ 0 h 1587"/>
              <a:gd name="T4" fmla="*/ 2147483647 w 3366"/>
              <a:gd name="T5" fmla="*/ 0 h 1587"/>
              <a:gd name="T6" fmla="*/ 2147483647 w 3366"/>
              <a:gd name="T7" fmla="*/ 0 h 1587"/>
              <a:gd name="T8" fmla="*/ 2147483647 w 3366"/>
              <a:gd name="T9" fmla="*/ 0 h 1587"/>
              <a:gd name="T10" fmla="*/ 2147483647 w 3366"/>
              <a:gd name="T11" fmla="*/ 0 h 1587"/>
              <a:gd name="T12" fmla="*/ 0 60000 65536"/>
              <a:gd name="T13" fmla="*/ 0 60000 65536"/>
              <a:gd name="T14" fmla="*/ 0 60000 65536"/>
              <a:gd name="T15" fmla="*/ 0 60000 65536"/>
              <a:gd name="T16" fmla="*/ 0 60000 65536"/>
              <a:gd name="T17" fmla="*/ 0 60000 65536"/>
              <a:gd name="T18" fmla="*/ 0 w 3366"/>
              <a:gd name="T19" fmla="*/ 0 h 1587"/>
              <a:gd name="T20" fmla="*/ 3366 w 3366"/>
              <a:gd name="T21" fmla="*/ 1587 h 1587"/>
            </a:gdLst>
            <a:ahLst/>
            <a:cxnLst>
              <a:cxn ang="T12">
                <a:pos x="T0" y="T1"/>
              </a:cxn>
              <a:cxn ang="T13">
                <a:pos x="T2" y="T3"/>
              </a:cxn>
              <a:cxn ang="T14">
                <a:pos x="T4" y="T5"/>
              </a:cxn>
              <a:cxn ang="T15">
                <a:pos x="T6" y="T7"/>
              </a:cxn>
              <a:cxn ang="T16">
                <a:pos x="T8" y="T9"/>
              </a:cxn>
              <a:cxn ang="T17">
                <a:pos x="T10" y="T11"/>
              </a:cxn>
            </a:cxnLst>
            <a:rect l="T18" t="T19" r="T20" b="T21"/>
            <a:pathLst>
              <a:path w="3366" h="1587">
                <a:moveTo>
                  <a:pt x="0" y="0"/>
                </a:moveTo>
                <a:lnTo>
                  <a:pt x="1145" y="0"/>
                </a:lnTo>
                <a:lnTo>
                  <a:pt x="1148" y="0"/>
                </a:lnTo>
                <a:lnTo>
                  <a:pt x="1365" y="0"/>
                </a:lnTo>
                <a:lnTo>
                  <a:pt x="3000" y="0"/>
                </a:lnTo>
                <a:lnTo>
                  <a:pt x="3366" y="0"/>
                </a:lnTo>
              </a:path>
            </a:pathLst>
          </a:custGeom>
          <a:noFill/>
          <a:ln w="0">
            <a:solidFill>
              <a:srgbClr val="5B5B5B"/>
            </a:solidFill>
            <a:round/>
            <a:headEnd/>
            <a:tailEnd/>
          </a:ln>
        </p:spPr>
        <p:txBody>
          <a:bodyPr/>
          <a:lstStyle/>
          <a:p>
            <a:endParaRPr lang="en-US"/>
          </a:p>
        </p:txBody>
      </p:sp>
      <p:sp>
        <p:nvSpPr>
          <p:cNvPr id="19496" name="Freeform 44"/>
          <p:cNvSpPr>
            <a:spLocks/>
          </p:cNvSpPr>
          <p:nvPr/>
        </p:nvSpPr>
        <p:spPr bwMode="auto">
          <a:xfrm>
            <a:off x="8740775" y="2974975"/>
            <a:ext cx="1319213" cy="1908175"/>
          </a:xfrm>
          <a:custGeom>
            <a:avLst/>
            <a:gdLst>
              <a:gd name="T0" fmla="*/ 2147483647 w 2493"/>
              <a:gd name="T1" fmla="*/ 0 h 3605"/>
              <a:gd name="T2" fmla="*/ 2147483647 w 2493"/>
              <a:gd name="T3" fmla="*/ 2147483647 h 3605"/>
              <a:gd name="T4" fmla="*/ 2147483647 w 2493"/>
              <a:gd name="T5" fmla="*/ 2147483647 h 3605"/>
              <a:gd name="T6" fmla="*/ 2147483647 w 2493"/>
              <a:gd name="T7" fmla="*/ 2147483647 h 3605"/>
              <a:gd name="T8" fmla="*/ 2147483647 w 2493"/>
              <a:gd name="T9" fmla="*/ 2147483647 h 3605"/>
              <a:gd name="T10" fmla="*/ 2147483647 w 2493"/>
              <a:gd name="T11" fmla="*/ 2147483647 h 3605"/>
              <a:gd name="T12" fmla="*/ 0 w 2493"/>
              <a:gd name="T13" fmla="*/ 2147483647 h 3605"/>
              <a:gd name="T14" fmla="*/ 2147483647 w 2493"/>
              <a:gd name="T15" fmla="*/ 2147483647 h 3605"/>
              <a:gd name="T16" fmla="*/ 2147483647 w 2493"/>
              <a:gd name="T17" fmla="*/ 2147483647 h 3605"/>
              <a:gd name="T18" fmla="*/ 2147483647 w 2493"/>
              <a:gd name="T19" fmla="*/ 2147483647 h 3605"/>
              <a:gd name="T20" fmla="*/ 2147483647 w 2493"/>
              <a:gd name="T21" fmla="*/ 2147483647 h 3605"/>
              <a:gd name="T22" fmla="*/ 2147483647 w 2493"/>
              <a:gd name="T23" fmla="*/ 2147483647 h 3605"/>
              <a:gd name="T24" fmla="*/ 2147483647 w 2493"/>
              <a:gd name="T25" fmla="*/ 2147483647 h 3605"/>
              <a:gd name="T26" fmla="*/ 2147483647 w 2493"/>
              <a:gd name="T27" fmla="*/ 2147483647 h 3605"/>
              <a:gd name="T28" fmla="*/ 2147483647 w 2493"/>
              <a:gd name="T29" fmla="*/ 2147483647 h 3605"/>
              <a:gd name="T30" fmla="*/ 2147483647 w 2493"/>
              <a:gd name="T31" fmla="*/ 2147483647 h 3605"/>
              <a:gd name="T32" fmla="*/ 2147483647 w 2493"/>
              <a:gd name="T33" fmla="*/ 2147483647 h 3605"/>
              <a:gd name="T34" fmla="*/ 2147483647 w 2493"/>
              <a:gd name="T35" fmla="*/ 2147483647 h 3605"/>
              <a:gd name="T36" fmla="*/ 2147483647 w 2493"/>
              <a:gd name="T37" fmla="*/ 2147483647 h 3605"/>
              <a:gd name="T38" fmla="*/ 2147483647 w 2493"/>
              <a:gd name="T39" fmla="*/ 2147483647 h 3605"/>
              <a:gd name="T40" fmla="*/ 2147483647 w 2493"/>
              <a:gd name="T41" fmla="*/ 2147483647 h 3605"/>
              <a:gd name="T42" fmla="*/ 2147483647 w 2493"/>
              <a:gd name="T43" fmla="*/ 2147483647 h 3605"/>
              <a:gd name="T44" fmla="*/ 2147483647 w 2493"/>
              <a:gd name="T45" fmla="*/ 2147483647 h 3605"/>
              <a:gd name="T46" fmla="*/ 2147483647 w 2493"/>
              <a:gd name="T47" fmla="*/ 2147483647 h 3605"/>
              <a:gd name="T48" fmla="*/ 2147483647 w 2493"/>
              <a:gd name="T49" fmla="*/ 2147483647 h 3605"/>
              <a:gd name="T50" fmla="*/ 2147483647 w 2493"/>
              <a:gd name="T51" fmla="*/ 2147483647 h 3605"/>
              <a:gd name="T52" fmla="*/ 2147483647 w 2493"/>
              <a:gd name="T53" fmla="*/ 2147483647 h 3605"/>
              <a:gd name="T54" fmla="*/ 2147483647 w 2493"/>
              <a:gd name="T55" fmla="*/ 2147483647 h 3605"/>
              <a:gd name="T56" fmla="*/ 2147483647 w 2493"/>
              <a:gd name="T57" fmla="*/ 2147483647 h 3605"/>
              <a:gd name="T58" fmla="*/ 2147483647 w 2493"/>
              <a:gd name="T59" fmla="*/ 2147483647 h 3605"/>
              <a:gd name="T60" fmla="*/ 2147483647 w 2493"/>
              <a:gd name="T61" fmla="*/ 2147483647 h 3605"/>
              <a:gd name="T62" fmla="*/ 2147483647 w 2493"/>
              <a:gd name="T63" fmla="*/ 2147483647 h 3605"/>
              <a:gd name="T64" fmla="*/ 2147483647 w 2493"/>
              <a:gd name="T65" fmla="*/ 2147483647 h 3605"/>
              <a:gd name="T66" fmla="*/ 2147483647 w 2493"/>
              <a:gd name="T67" fmla="*/ 2147483647 h 3605"/>
              <a:gd name="T68" fmla="*/ 2147483647 w 2493"/>
              <a:gd name="T69" fmla="*/ 2147483647 h 3605"/>
              <a:gd name="T70" fmla="*/ 2147483647 w 2493"/>
              <a:gd name="T71" fmla="*/ 2147483647 h 3605"/>
              <a:gd name="T72" fmla="*/ 2147483647 w 2493"/>
              <a:gd name="T73" fmla="*/ 2147483647 h 3605"/>
              <a:gd name="T74" fmla="*/ 2147483647 w 2493"/>
              <a:gd name="T75" fmla="*/ 0 h 3605"/>
              <a:gd name="T76" fmla="*/ 2147483647 w 2493"/>
              <a:gd name="T77" fmla="*/ 0 h 36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93"/>
              <a:gd name="T118" fmla="*/ 0 h 3605"/>
              <a:gd name="T119" fmla="*/ 2493 w 2493"/>
              <a:gd name="T120" fmla="*/ 3605 h 36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93" h="3605">
                <a:moveTo>
                  <a:pt x="647" y="0"/>
                </a:moveTo>
                <a:lnTo>
                  <a:pt x="793" y="90"/>
                </a:lnTo>
                <a:lnTo>
                  <a:pt x="795" y="952"/>
                </a:lnTo>
                <a:lnTo>
                  <a:pt x="26" y="3131"/>
                </a:lnTo>
                <a:lnTo>
                  <a:pt x="13" y="3171"/>
                </a:lnTo>
                <a:lnTo>
                  <a:pt x="4" y="3212"/>
                </a:lnTo>
                <a:lnTo>
                  <a:pt x="0" y="3256"/>
                </a:lnTo>
                <a:lnTo>
                  <a:pt x="1" y="3297"/>
                </a:lnTo>
                <a:lnTo>
                  <a:pt x="9" y="3340"/>
                </a:lnTo>
                <a:lnTo>
                  <a:pt x="19" y="3382"/>
                </a:lnTo>
                <a:lnTo>
                  <a:pt x="37" y="3421"/>
                </a:lnTo>
                <a:lnTo>
                  <a:pt x="58" y="3458"/>
                </a:lnTo>
                <a:lnTo>
                  <a:pt x="84" y="3493"/>
                </a:lnTo>
                <a:lnTo>
                  <a:pt x="114" y="3523"/>
                </a:lnTo>
                <a:lnTo>
                  <a:pt x="147" y="3550"/>
                </a:lnTo>
                <a:lnTo>
                  <a:pt x="182" y="3572"/>
                </a:lnTo>
                <a:lnTo>
                  <a:pt x="221" y="3591"/>
                </a:lnTo>
                <a:lnTo>
                  <a:pt x="239" y="3600"/>
                </a:lnTo>
                <a:lnTo>
                  <a:pt x="262" y="3605"/>
                </a:lnTo>
                <a:lnTo>
                  <a:pt x="2207" y="3605"/>
                </a:lnTo>
                <a:lnTo>
                  <a:pt x="2229" y="3604"/>
                </a:lnTo>
                <a:lnTo>
                  <a:pt x="2270" y="3591"/>
                </a:lnTo>
                <a:lnTo>
                  <a:pt x="2310" y="3572"/>
                </a:lnTo>
                <a:lnTo>
                  <a:pt x="2345" y="3550"/>
                </a:lnTo>
                <a:lnTo>
                  <a:pt x="2379" y="3523"/>
                </a:lnTo>
                <a:lnTo>
                  <a:pt x="2408" y="3493"/>
                </a:lnTo>
                <a:lnTo>
                  <a:pt x="2433" y="3458"/>
                </a:lnTo>
                <a:lnTo>
                  <a:pt x="2455" y="3421"/>
                </a:lnTo>
                <a:lnTo>
                  <a:pt x="2472" y="3382"/>
                </a:lnTo>
                <a:lnTo>
                  <a:pt x="2484" y="3340"/>
                </a:lnTo>
                <a:lnTo>
                  <a:pt x="2490" y="3297"/>
                </a:lnTo>
                <a:lnTo>
                  <a:pt x="2493" y="3256"/>
                </a:lnTo>
                <a:lnTo>
                  <a:pt x="2489" y="3212"/>
                </a:lnTo>
                <a:lnTo>
                  <a:pt x="2480" y="3171"/>
                </a:lnTo>
                <a:lnTo>
                  <a:pt x="2465" y="3131"/>
                </a:lnTo>
                <a:lnTo>
                  <a:pt x="1698" y="952"/>
                </a:lnTo>
                <a:lnTo>
                  <a:pt x="1698" y="90"/>
                </a:lnTo>
                <a:lnTo>
                  <a:pt x="1844" y="0"/>
                </a:lnTo>
                <a:lnTo>
                  <a:pt x="647" y="0"/>
                </a:lnTo>
                <a:close/>
              </a:path>
            </a:pathLst>
          </a:custGeom>
          <a:solidFill>
            <a:srgbClr val="FFFFFF"/>
          </a:solidFill>
          <a:ln w="0">
            <a:solidFill>
              <a:srgbClr val="0000FF"/>
            </a:solidFill>
            <a:round/>
            <a:headEnd/>
            <a:tailEnd/>
          </a:ln>
        </p:spPr>
        <p:txBody>
          <a:bodyPr/>
          <a:lstStyle/>
          <a:p>
            <a:endParaRPr lang="en-US"/>
          </a:p>
        </p:txBody>
      </p:sp>
      <p:sp>
        <p:nvSpPr>
          <p:cNvPr id="19497" name="Freeform 45"/>
          <p:cNvSpPr>
            <a:spLocks/>
          </p:cNvSpPr>
          <p:nvPr/>
        </p:nvSpPr>
        <p:spPr bwMode="auto">
          <a:xfrm>
            <a:off x="8667750" y="2900363"/>
            <a:ext cx="1465263" cy="2062162"/>
          </a:xfrm>
          <a:custGeom>
            <a:avLst/>
            <a:gdLst>
              <a:gd name="T0" fmla="*/ 2147483647 w 2769"/>
              <a:gd name="T1" fmla="*/ 2147483647 h 3897"/>
              <a:gd name="T2" fmla="*/ 2147483647 w 2769"/>
              <a:gd name="T3" fmla="*/ 2147483647 h 3897"/>
              <a:gd name="T4" fmla="*/ 2147483647 w 2769"/>
              <a:gd name="T5" fmla="*/ 2147483647 h 3897"/>
              <a:gd name="T6" fmla="*/ 2147483647 w 2769"/>
              <a:gd name="T7" fmla="*/ 2147483647 h 3897"/>
              <a:gd name="T8" fmla="*/ 2147483647 w 2769"/>
              <a:gd name="T9" fmla="*/ 2147483647 h 3897"/>
              <a:gd name="T10" fmla="*/ 2147483647 w 2769"/>
              <a:gd name="T11" fmla="*/ 2147483647 h 3897"/>
              <a:gd name="T12" fmla="*/ 2147483647 w 2769"/>
              <a:gd name="T13" fmla="*/ 2147483647 h 3897"/>
              <a:gd name="T14" fmla="*/ 2147483647 w 2769"/>
              <a:gd name="T15" fmla="*/ 2147483647 h 3897"/>
              <a:gd name="T16" fmla="*/ 2147483647 w 2769"/>
              <a:gd name="T17" fmla="*/ 2147483647 h 3897"/>
              <a:gd name="T18" fmla="*/ 2147483647 w 2769"/>
              <a:gd name="T19" fmla="*/ 2147483647 h 3897"/>
              <a:gd name="T20" fmla="*/ 2147483647 w 2769"/>
              <a:gd name="T21" fmla="*/ 2147483647 h 3897"/>
              <a:gd name="T22" fmla="*/ 2147483647 w 2769"/>
              <a:gd name="T23" fmla="*/ 2147483647 h 3897"/>
              <a:gd name="T24" fmla="*/ 2147483647 w 2769"/>
              <a:gd name="T25" fmla="*/ 2147483647 h 3897"/>
              <a:gd name="T26" fmla="*/ 2147483647 w 2769"/>
              <a:gd name="T27" fmla="*/ 2147483647 h 3897"/>
              <a:gd name="T28" fmla="*/ 2147483647 w 2769"/>
              <a:gd name="T29" fmla="*/ 2147483647 h 3897"/>
              <a:gd name="T30" fmla="*/ 2147483647 w 2769"/>
              <a:gd name="T31" fmla="*/ 2147483647 h 3897"/>
              <a:gd name="T32" fmla="*/ 2147483647 w 2769"/>
              <a:gd name="T33" fmla="*/ 2147483647 h 3897"/>
              <a:gd name="T34" fmla="*/ 2147483647 w 2769"/>
              <a:gd name="T35" fmla="*/ 2147483647 h 3897"/>
              <a:gd name="T36" fmla="*/ 2147483647 w 2769"/>
              <a:gd name="T37" fmla="*/ 2147483647 h 3897"/>
              <a:gd name="T38" fmla="*/ 2147483647 w 2769"/>
              <a:gd name="T39" fmla="*/ 2147483647 h 3897"/>
              <a:gd name="T40" fmla="*/ 2147483647 w 2769"/>
              <a:gd name="T41" fmla="*/ 0 h 3897"/>
              <a:gd name="T42" fmla="*/ 2147483647 w 2769"/>
              <a:gd name="T43" fmla="*/ 2147483647 h 3897"/>
              <a:gd name="T44" fmla="*/ 2147483647 w 2769"/>
              <a:gd name="T45" fmla="*/ 2147483647 h 3897"/>
              <a:gd name="T46" fmla="*/ 2147483647 w 2769"/>
              <a:gd name="T47" fmla="*/ 2147483647 h 3897"/>
              <a:gd name="T48" fmla="*/ 2147483647 w 2769"/>
              <a:gd name="T49" fmla="*/ 2147483647 h 3897"/>
              <a:gd name="T50" fmla="*/ 2147483647 w 2769"/>
              <a:gd name="T51" fmla="*/ 2147483647 h 3897"/>
              <a:gd name="T52" fmla="*/ 2147483647 w 2769"/>
              <a:gd name="T53" fmla="*/ 2147483647 h 3897"/>
              <a:gd name="T54" fmla="*/ 2147483647 w 2769"/>
              <a:gd name="T55" fmla="*/ 2147483647 h 3897"/>
              <a:gd name="T56" fmla="*/ 2147483647 w 2769"/>
              <a:gd name="T57" fmla="*/ 2147483647 h 3897"/>
              <a:gd name="T58" fmla="*/ 2147483647 w 2769"/>
              <a:gd name="T59" fmla="*/ 2147483647 h 3897"/>
              <a:gd name="T60" fmla="*/ 2147483647 w 2769"/>
              <a:gd name="T61" fmla="*/ 2147483647 h 3897"/>
              <a:gd name="T62" fmla="*/ 2147483647 w 2769"/>
              <a:gd name="T63" fmla="*/ 2147483647 h 3897"/>
              <a:gd name="T64" fmla="*/ 2147483647 w 2769"/>
              <a:gd name="T65" fmla="*/ 2147483647 h 3897"/>
              <a:gd name="T66" fmla="*/ 2147483647 w 2769"/>
              <a:gd name="T67" fmla="*/ 2147483647 h 3897"/>
              <a:gd name="T68" fmla="*/ 0 w 2769"/>
              <a:gd name="T69" fmla="*/ 2147483647 h 3897"/>
              <a:gd name="T70" fmla="*/ 2147483647 w 2769"/>
              <a:gd name="T71" fmla="*/ 2147483647 h 3897"/>
              <a:gd name="T72" fmla="*/ 2147483647 w 2769"/>
              <a:gd name="T73" fmla="*/ 2147483647 h 3897"/>
              <a:gd name="T74" fmla="*/ 2147483647 w 2769"/>
              <a:gd name="T75" fmla="*/ 0 h 38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9"/>
              <a:gd name="T115" fmla="*/ 0 h 3897"/>
              <a:gd name="T116" fmla="*/ 2769 w 2769"/>
              <a:gd name="T117" fmla="*/ 3897 h 389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9" h="3897">
                <a:moveTo>
                  <a:pt x="1409" y="0"/>
                </a:moveTo>
                <a:lnTo>
                  <a:pt x="1409" y="143"/>
                </a:lnTo>
                <a:lnTo>
                  <a:pt x="785" y="143"/>
                </a:lnTo>
                <a:lnTo>
                  <a:pt x="931" y="234"/>
                </a:lnTo>
                <a:lnTo>
                  <a:pt x="933" y="1097"/>
                </a:lnTo>
                <a:lnTo>
                  <a:pt x="164" y="3274"/>
                </a:lnTo>
                <a:lnTo>
                  <a:pt x="151" y="3315"/>
                </a:lnTo>
                <a:lnTo>
                  <a:pt x="142" y="3356"/>
                </a:lnTo>
                <a:lnTo>
                  <a:pt x="138" y="3399"/>
                </a:lnTo>
                <a:lnTo>
                  <a:pt x="139" y="3441"/>
                </a:lnTo>
                <a:lnTo>
                  <a:pt x="147" y="3485"/>
                </a:lnTo>
                <a:lnTo>
                  <a:pt x="157" y="3526"/>
                </a:lnTo>
                <a:lnTo>
                  <a:pt x="175" y="3566"/>
                </a:lnTo>
                <a:lnTo>
                  <a:pt x="196" y="3601"/>
                </a:lnTo>
                <a:lnTo>
                  <a:pt x="222" y="3636"/>
                </a:lnTo>
                <a:lnTo>
                  <a:pt x="252" y="3666"/>
                </a:lnTo>
                <a:lnTo>
                  <a:pt x="285" y="3694"/>
                </a:lnTo>
                <a:lnTo>
                  <a:pt x="320" y="3717"/>
                </a:lnTo>
                <a:lnTo>
                  <a:pt x="359" y="3735"/>
                </a:lnTo>
                <a:lnTo>
                  <a:pt x="377" y="3743"/>
                </a:lnTo>
                <a:lnTo>
                  <a:pt x="400" y="3750"/>
                </a:lnTo>
                <a:lnTo>
                  <a:pt x="2345" y="3750"/>
                </a:lnTo>
                <a:lnTo>
                  <a:pt x="2367" y="3748"/>
                </a:lnTo>
                <a:lnTo>
                  <a:pt x="2408" y="3735"/>
                </a:lnTo>
                <a:lnTo>
                  <a:pt x="2448" y="3717"/>
                </a:lnTo>
                <a:lnTo>
                  <a:pt x="2483" y="3694"/>
                </a:lnTo>
                <a:lnTo>
                  <a:pt x="2517" y="3666"/>
                </a:lnTo>
                <a:lnTo>
                  <a:pt x="2546" y="3636"/>
                </a:lnTo>
                <a:lnTo>
                  <a:pt x="2571" y="3601"/>
                </a:lnTo>
                <a:lnTo>
                  <a:pt x="2593" y="3566"/>
                </a:lnTo>
                <a:lnTo>
                  <a:pt x="2610" y="3526"/>
                </a:lnTo>
                <a:lnTo>
                  <a:pt x="2622" y="3485"/>
                </a:lnTo>
                <a:lnTo>
                  <a:pt x="2628" y="3441"/>
                </a:lnTo>
                <a:lnTo>
                  <a:pt x="2631" y="3399"/>
                </a:lnTo>
                <a:lnTo>
                  <a:pt x="2627" y="3356"/>
                </a:lnTo>
                <a:lnTo>
                  <a:pt x="2618" y="3315"/>
                </a:lnTo>
                <a:lnTo>
                  <a:pt x="2603" y="3274"/>
                </a:lnTo>
                <a:lnTo>
                  <a:pt x="1836" y="1097"/>
                </a:lnTo>
                <a:lnTo>
                  <a:pt x="1836" y="234"/>
                </a:lnTo>
                <a:lnTo>
                  <a:pt x="1982" y="143"/>
                </a:lnTo>
                <a:lnTo>
                  <a:pt x="1409" y="143"/>
                </a:lnTo>
                <a:lnTo>
                  <a:pt x="1409" y="0"/>
                </a:lnTo>
                <a:lnTo>
                  <a:pt x="2126" y="0"/>
                </a:lnTo>
                <a:lnTo>
                  <a:pt x="2126" y="238"/>
                </a:lnTo>
                <a:lnTo>
                  <a:pt x="1982" y="322"/>
                </a:lnTo>
                <a:lnTo>
                  <a:pt x="1982" y="1097"/>
                </a:lnTo>
                <a:lnTo>
                  <a:pt x="2752" y="3274"/>
                </a:lnTo>
                <a:lnTo>
                  <a:pt x="2765" y="3342"/>
                </a:lnTo>
                <a:lnTo>
                  <a:pt x="2769" y="3412"/>
                </a:lnTo>
                <a:lnTo>
                  <a:pt x="2762" y="3481"/>
                </a:lnTo>
                <a:lnTo>
                  <a:pt x="2748" y="3550"/>
                </a:lnTo>
                <a:lnTo>
                  <a:pt x="2721" y="3615"/>
                </a:lnTo>
                <a:lnTo>
                  <a:pt x="2687" y="3677"/>
                </a:lnTo>
                <a:lnTo>
                  <a:pt x="2646" y="3731"/>
                </a:lnTo>
                <a:lnTo>
                  <a:pt x="2597" y="3780"/>
                </a:lnTo>
                <a:lnTo>
                  <a:pt x="2540" y="3824"/>
                </a:lnTo>
                <a:lnTo>
                  <a:pt x="2480" y="3857"/>
                </a:lnTo>
                <a:lnTo>
                  <a:pt x="2415" y="3882"/>
                </a:lnTo>
                <a:lnTo>
                  <a:pt x="2348" y="3897"/>
                </a:lnTo>
                <a:lnTo>
                  <a:pt x="425" y="3897"/>
                </a:lnTo>
                <a:lnTo>
                  <a:pt x="354" y="3882"/>
                </a:lnTo>
                <a:lnTo>
                  <a:pt x="289" y="3857"/>
                </a:lnTo>
                <a:lnTo>
                  <a:pt x="228" y="3824"/>
                </a:lnTo>
                <a:lnTo>
                  <a:pt x="172" y="3780"/>
                </a:lnTo>
                <a:lnTo>
                  <a:pt x="123" y="3731"/>
                </a:lnTo>
                <a:lnTo>
                  <a:pt x="83" y="3677"/>
                </a:lnTo>
                <a:lnTo>
                  <a:pt x="47" y="3615"/>
                </a:lnTo>
                <a:lnTo>
                  <a:pt x="22" y="3550"/>
                </a:lnTo>
                <a:lnTo>
                  <a:pt x="6" y="3481"/>
                </a:lnTo>
                <a:lnTo>
                  <a:pt x="0" y="3412"/>
                </a:lnTo>
                <a:lnTo>
                  <a:pt x="4" y="3342"/>
                </a:lnTo>
                <a:lnTo>
                  <a:pt x="18" y="3274"/>
                </a:lnTo>
                <a:lnTo>
                  <a:pt x="787" y="1097"/>
                </a:lnTo>
                <a:lnTo>
                  <a:pt x="787" y="322"/>
                </a:lnTo>
                <a:lnTo>
                  <a:pt x="641" y="238"/>
                </a:lnTo>
                <a:lnTo>
                  <a:pt x="641" y="0"/>
                </a:lnTo>
                <a:lnTo>
                  <a:pt x="1409" y="0"/>
                </a:lnTo>
                <a:close/>
              </a:path>
            </a:pathLst>
          </a:custGeom>
          <a:solidFill>
            <a:srgbClr val="000080"/>
          </a:solidFill>
          <a:ln w="0">
            <a:solidFill>
              <a:srgbClr val="000080"/>
            </a:solidFill>
            <a:round/>
            <a:headEnd/>
            <a:tailEnd/>
          </a:ln>
        </p:spPr>
        <p:txBody>
          <a:bodyPr/>
          <a:lstStyle/>
          <a:p>
            <a:endParaRPr lang="en-US"/>
          </a:p>
        </p:txBody>
      </p:sp>
      <p:sp>
        <p:nvSpPr>
          <p:cNvPr id="19498" name="Freeform 46"/>
          <p:cNvSpPr>
            <a:spLocks/>
          </p:cNvSpPr>
          <p:nvPr/>
        </p:nvSpPr>
        <p:spPr bwMode="auto">
          <a:xfrm>
            <a:off x="388938" y="3565525"/>
            <a:ext cx="1800225" cy="1063625"/>
          </a:xfrm>
          <a:custGeom>
            <a:avLst/>
            <a:gdLst>
              <a:gd name="T0" fmla="*/ 2147483647 w 3400"/>
              <a:gd name="T1" fmla="*/ 2147483647 h 2012"/>
              <a:gd name="T2" fmla="*/ 2147483647 w 3400"/>
              <a:gd name="T3" fmla="*/ 2147483647 h 2012"/>
              <a:gd name="T4" fmla="*/ 2147483647 w 3400"/>
              <a:gd name="T5" fmla="*/ 2147483647 h 2012"/>
              <a:gd name="T6" fmla="*/ 2147483647 w 3400"/>
              <a:gd name="T7" fmla="*/ 2147483647 h 2012"/>
              <a:gd name="T8" fmla="*/ 2147483647 w 3400"/>
              <a:gd name="T9" fmla="*/ 2147483647 h 2012"/>
              <a:gd name="T10" fmla="*/ 2147483647 w 3400"/>
              <a:gd name="T11" fmla="*/ 2147483647 h 2012"/>
              <a:gd name="T12" fmla="*/ 2147483647 w 3400"/>
              <a:gd name="T13" fmla="*/ 2147483647 h 2012"/>
              <a:gd name="T14" fmla="*/ 2147483647 w 3400"/>
              <a:gd name="T15" fmla="*/ 2147483647 h 2012"/>
              <a:gd name="T16" fmla="*/ 2147483647 w 3400"/>
              <a:gd name="T17" fmla="*/ 2147483647 h 2012"/>
              <a:gd name="T18" fmla="*/ 2147483647 w 3400"/>
              <a:gd name="T19" fmla="*/ 2147483647 h 2012"/>
              <a:gd name="T20" fmla="*/ 2147483647 w 3400"/>
              <a:gd name="T21" fmla="*/ 2147483647 h 2012"/>
              <a:gd name="T22" fmla="*/ 2147483647 w 3400"/>
              <a:gd name="T23" fmla="*/ 2147483647 h 2012"/>
              <a:gd name="T24" fmla="*/ 2147483647 w 3400"/>
              <a:gd name="T25" fmla="*/ 2147483647 h 2012"/>
              <a:gd name="T26" fmla="*/ 2147483647 w 3400"/>
              <a:gd name="T27" fmla="*/ 2147483647 h 2012"/>
              <a:gd name="T28" fmla="*/ 2147483647 w 3400"/>
              <a:gd name="T29" fmla="*/ 0 h 2012"/>
              <a:gd name="T30" fmla="*/ 2147483647 w 3400"/>
              <a:gd name="T31" fmla="*/ 2147483647 h 2012"/>
              <a:gd name="T32" fmla="*/ 2147483647 w 3400"/>
              <a:gd name="T33" fmla="*/ 2147483647 h 2012"/>
              <a:gd name="T34" fmla="*/ 2147483647 w 3400"/>
              <a:gd name="T35" fmla="*/ 2147483647 h 2012"/>
              <a:gd name="T36" fmla="*/ 2147483647 w 3400"/>
              <a:gd name="T37" fmla="*/ 2147483647 h 2012"/>
              <a:gd name="T38" fmla="*/ 2147483647 w 3400"/>
              <a:gd name="T39" fmla="*/ 2147483647 h 2012"/>
              <a:gd name="T40" fmla="*/ 2147483647 w 3400"/>
              <a:gd name="T41" fmla="*/ 2147483647 h 2012"/>
              <a:gd name="T42" fmla="*/ 2147483647 w 3400"/>
              <a:gd name="T43" fmla="*/ 2147483647 h 2012"/>
              <a:gd name="T44" fmla="*/ 2147483647 w 3400"/>
              <a:gd name="T45" fmla="*/ 2147483647 h 2012"/>
              <a:gd name="T46" fmla="*/ 2147483647 w 3400"/>
              <a:gd name="T47" fmla="*/ 2147483647 h 2012"/>
              <a:gd name="T48" fmla="*/ 2147483647 w 3400"/>
              <a:gd name="T49" fmla="*/ 2147483647 h 2012"/>
              <a:gd name="T50" fmla="*/ 2147483647 w 3400"/>
              <a:gd name="T51" fmla="*/ 2147483647 h 2012"/>
              <a:gd name="T52" fmla="*/ 2147483647 w 3400"/>
              <a:gd name="T53" fmla="*/ 2147483647 h 2012"/>
              <a:gd name="T54" fmla="*/ 2147483647 w 3400"/>
              <a:gd name="T55" fmla="*/ 2147483647 h 2012"/>
              <a:gd name="T56" fmla="*/ 0 w 3400"/>
              <a:gd name="T57" fmla="*/ 2147483647 h 2012"/>
              <a:gd name="T58" fmla="*/ 2147483647 w 3400"/>
              <a:gd name="T59" fmla="*/ 2147483647 h 2012"/>
              <a:gd name="T60" fmla="*/ 2147483647 w 3400"/>
              <a:gd name="T61" fmla="*/ 2147483647 h 2012"/>
              <a:gd name="T62" fmla="*/ 2147483647 w 3400"/>
              <a:gd name="T63" fmla="*/ 2147483647 h 2012"/>
              <a:gd name="T64" fmla="*/ 2147483647 w 3400"/>
              <a:gd name="T65" fmla="*/ 2147483647 h 2012"/>
              <a:gd name="T66" fmla="*/ 2147483647 w 3400"/>
              <a:gd name="T67" fmla="*/ 2147483647 h 2012"/>
              <a:gd name="T68" fmla="*/ 2147483647 w 3400"/>
              <a:gd name="T69" fmla="*/ 2147483647 h 2012"/>
              <a:gd name="T70" fmla="*/ 2147483647 w 3400"/>
              <a:gd name="T71" fmla="*/ 2147483647 h 2012"/>
              <a:gd name="T72" fmla="*/ 2147483647 w 3400"/>
              <a:gd name="T73" fmla="*/ 2147483647 h 2012"/>
              <a:gd name="T74" fmla="*/ 2147483647 w 3400"/>
              <a:gd name="T75" fmla="*/ 2147483647 h 2012"/>
              <a:gd name="T76" fmla="*/ 2147483647 w 3400"/>
              <a:gd name="T77" fmla="*/ 2147483647 h 2012"/>
              <a:gd name="T78" fmla="*/ 2147483647 w 3400"/>
              <a:gd name="T79" fmla="*/ 2147483647 h 2012"/>
              <a:gd name="T80" fmla="*/ 2147483647 w 3400"/>
              <a:gd name="T81" fmla="*/ 2147483647 h 2012"/>
              <a:gd name="T82" fmla="*/ 2147483647 w 3400"/>
              <a:gd name="T83" fmla="*/ 2147483647 h 2012"/>
              <a:gd name="T84" fmla="*/ 2147483647 w 3400"/>
              <a:gd name="T85" fmla="*/ 2147483647 h 2012"/>
              <a:gd name="T86" fmla="*/ 2147483647 w 3400"/>
              <a:gd name="T87" fmla="*/ 2147483647 h 2012"/>
              <a:gd name="T88" fmla="*/ 2147483647 w 3400"/>
              <a:gd name="T89" fmla="*/ 2147483647 h 2012"/>
              <a:gd name="T90" fmla="*/ 2147483647 w 3400"/>
              <a:gd name="T91" fmla="*/ 2147483647 h 2012"/>
              <a:gd name="T92" fmla="*/ 2147483647 w 3400"/>
              <a:gd name="T93" fmla="*/ 2147483647 h 2012"/>
              <a:gd name="T94" fmla="*/ 2147483647 w 3400"/>
              <a:gd name="T95" fmla="*/ 2147483647 h 2012"/>
              <a:gd name="T96" fmla="*/ 2147483647 w 3400"/>
              <a:gd name="T97" fmla="*/ 2147483647 h 2012"/>
              <a:gd name="T98" fmla="*/ 2147483647 w 3400"/>
              <a:gd name="T99" fmla="*/ 2147483647 h 2012"/>
              <a:gd name="T100" fmla="*/ 2147483647 w 3400"/>
              <a:gd name="T101" fmla="*/ 2147483647 h 2012"/>
              <a:gd name="T102" fmla="*/ 2147483647 w 3400"/>
              <a:gd name="T103" fmla="*/ 2147483647 h 2012"/>
              <a:gd name="T104" fmla="*/ 2147483647 w 3400"/>
              <a:gd name="T105" fmla="*/ 2147483647 h 2012"/>
              <a:gd name="T106" fmla="*/ 2147483647 w 3400"/>
              <a:gd name="T107" fmla="*/ 2147483647 h 2012"/>
              <a:gd name="T108" fmla="*/ 2147483647 w 3400"/>
              <a:gd name="T109" fmla="*/ 2147483647 h 2012"/>
              <a:gd name="T110" fmla="*/ 2147483647 w 3400"/>
              <a:gd name="T111" fmla="*/ 2147483647 h 2012"/>
              <a:gd name="T112" fmla="*/ 2147483647 w 3400"/>
              <a:gd name="T113" fmla="*/ 2147483647 h 20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00"/>
              <a:gd name="T172" fmla="*/ 0 h 2012"/>
              <a:gd name="T173" fmla="*/ 3400 w 3400"/>
              <a:gd name="T174" fmla="*/ 2012 h 201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00" h="2012">
                <a:moveTo>
                  <a:pt x="3400" y="1006"/>
                </a:moveTo>
                <a:lnTo>
                  <a:pt x="3391" y="903"/>
                </a:lnTo>
                <a:lnTo>
                  <a:pt x="3364" y="803"/>
                </a:lnTo>
                <a:lnTo>
                  <a:pt x="3323" y="706"/>
                </a:lnTo>
                <a:lnTo>
                  <a:pt x="3266" y="614"/>
                </a:lnTo>
                <a:lnTo>
                  <a:pt x="3195" y="526"/>
                </a:lnTo>
                <a:lnTo>
                  <a:pt x="3109" y="443"/>
                </a:lnTo>
                <a:lnTo>
                  <a:pt x="2902" y="294"/>
                </a:lnTo>
                <a:lnTo>
                  <a:pt x="2781" y="229"/>
                </a:lnTo>
                <a:lnTo>
                  <a:pt x="2650" y="171"/>
                </a:lnTo>
                <a:lnTo>
                  <a:pt x="2361" y="78"/>
                </a:lnTo>
                <a:lnTo>
                  <a:pt x="2205" y="45"/>
                </a:lnTo>
                <a:lnTo>
                  <a:pt x="2042" y="20"/>
                </a:lnTo>
                <a:lnTo>
                  <a:pt x="1874" y="4"/>
                </a:lnTo>
                <a:lnTo>
                  <a:pt x="1700" y="0"/>
                </a:lnTo>
                <a:lnTo>
                  <a:pt x="1525" y="4"/>
                </a:lnTo>
                <a:lnTo>
                  <a:pt x="1357" y="20"/>
                </a:lnTo>
                <a:lnTo>
                  <a:pt x="1194" y="45"/>
                </a:lnTo>
                <a:lnTo>
                  <a:pt x="1038" y="78"/>
                </a:lnTo>
                <a:lnTo>
                  <a:pt x="749" y="171"/>
                </a:lnTo>
                <a:lnTo>
                  <a:pt x="618" y="229"/>
                </a:lnTo>
                <a:lnTo>
                  <a:pt x="497" y="294"/>
                </a:lnTo>
                <a:lnTo>
                  <a:pt x="290" y="443"/>
                </a:lnTo>
                <a:lnTo>
                  <a:pt x="204" y="526"/>
                </a:lnTo>
                <a:lnTo>
                  <a:pt x="133" y="614"/>
                </a:lnTo>
                <a:lnTo>
                  <a:pt x="76" y="706"/>
                </a:lnTo>
                <a:lnTo>
                  <a:pt x="35" y="803"/>
                </a:lnTo>
                <a:lnTo>
                  <a:pt x="8" y="903"/>
                </a:lnTo>
                <a:lnTo>
                  <a:pt x="0" y="1006"/>
                </a:lnTo>
                <a:lnTo>
                  <a:pt x="8" y="1108"/>
                </a:lnTo>
                <a:lnTo>
                  <a:pt x="35" y="1207"/>
                </a:lnTo>
                <a:lnTo>
                  <a:pt x="76" y="1304"/>
                </a:lnTo>
                <a:lnTo>
                  <a:pt x="133" y="1397"/>
                </a:lnTo>
                <a:lnTo>
                  <a:pt x="204" y="1484"/>
                </a:lnTo>
                <a:lnTo>
                  <a:pt x="290" y="1568"/>
                </a:lnTo>
                <a:lnTo>
                  <a:pt x="497" y="1716"/>
                </a:lnTo>
                <a:lnTo>
                  <a:pt x="618" y="1781"/>
                </a:lnTo>
                <a:lnTo>
                  <a:pt x="749" y="1839"/>
                </a:lnTo>
                <a:lnTo>
                  <a:pt x="1038" y="1932"/>
                </a:lnTo>
                <a:lnTo>
                  <a:pt x="1194" y="1965"/>
                </a:lnTo>
                <a:lnTo>
                  <a:pt x="1357" y="1991"/>
                </a:lnTo>
                <a:lnTo>
                  <a:pt x="1525" y="2006"/>
                </a:lnTo>
                <a:lnTo>
                  <a:pt x="1700" y="2012"/>
                </a:lnTo>
                <a:lnTo>
                  <a:pt x="1874" y="2006"/>
                </a:lnTo>
                <a:lnTo>
                  <a:pt x="2042" y="1991"/>
                </a:lnTo>
                <a:lnTo>
                  <a:pt x="2205" y="1965"/>
                </a:lnTo>
                <a:lnTo>
                  <a:pt x="2361" y="1932"/>
                </a:lnTo>
                <a:lnTo>
                  <a:pt x="2650" y="1839"/>
                </a:lnTo>
                <a:lnTo>
                  <a:pt x="2781" y="1781"/>
                </a:lnTo>
                <a:lnTo>
                  <a:pt x="2902" y="1716"/>
                </a:lnTo>
                <a:lnTo>
                  <a:pt x="3109" y="1568"/>
                </a:lnTo>
                <a:lnTo>
                  <a:pt x="3195" y="1484"/>
                </a:lnTo>
                <a:lnTo>
                  <a:pt x="3266" y="1397"/>
                </a:lnTo>
                <a:lnTo>
                  <a:pt x="3323" y="1304"/>
                </a:lnTo>
                <a:lnTo>
                  <a:pt x="3364" y="1207"/>
                </a:lnTo>
                <a:lnTo>
                  <a:pt x="3391" y="1108"/>
                </a:lnTo>
                <a:lnTo>
                  <a:pt x="3400" y="1006"/>
                </a:lnTo>
                <a:close/>
              </a:path>
            </a:pathLst>
          </a:custGeom>
          <a:solidFill>
            <a:srgbClr val="000080"/>
          </a:solidFill>
          <a:ln w="9525">
            <a:noFill/>
            <a:round/>
            <a:headEnd/>
            <a:tailEnd/>
          </a:ln>
        </p:spPr>
        <p:txBody>
          <a:bodyPr/>
          <a:lstStyle/>
          <a:p>
            <a:endParaRPr lang="en-US"/>
          </a:p>
        </p:txBody>
      </p:sp>
      <p:sp>
        <p:nvSpPr>
          <p:cNvPr id="19499" name="Freeform 47"/>
          <p:cNvSpPr>
            <a:spLocks/>
          </p:cNvSpPr>
          <p:nvPr/>
        </p:nvSpPr>
        <p:spPr bwMode="auto">
          <a:xfrm>
            <a:off x="388938" y="3565525"/>
            <a:ext cx="1800225" cy="1063625"/>
          </a:xfrm>
          <a:custGeom>
            <a:avLst/>
            <a:gdLst>
              <a:gd name="T0" fmla="*/ 2147483647 w 3400"/>
              <a:gd name="T1" fmla="*/ 2147483647 h 2012"/>
              <a:gd name="T2" fmla="*/ 2147483647 w 3400"/>
              <a:gd name="T3" fmla="*/ 2147483647 h 2012"/>
              <a:gd name="T4" fmla="*/ 2147483647 w 3400"/>
              <a:gd name="T5" fmla="*/ 2147483647 h 2012"/>
              <a:gd name="T6" fmla="*/ 2147483647 w 3400"/>
              <a:gd name="T7" fmla="*/ 2147483647 h 2012"/>
              <a:gd name="T8" fmla="*/ 2147483647 w 3400"/>
              <a:gd name="T9" fmla="*/ 2147483647 h 2012"/>
              <a:gd name="T10" fmla="*/ 2147483647 w 3400"/>
              <a:gd name="T11" fmla="*/ 2147483647 h 2012"/>
              <a:gd name="T12" fmla="*/ 2147483647 w 3400"/>
              <a:gd name="T13" fmla="*/ 2147483647 h 2012"/>
              <a:gd name="T14" fmla="*/ 2147483647 w 3400"/>
              <a:gd name="T15" fmla="*/ 2147483647 h 2012"/>
              <a:gd name="T16" fmla="*/ 2147483647 w 3400"/>
              <a:gd name="T17" fmla="*/ 2147483647 h 2012"/>
              <a:gd name="T18" fmla="*/ 2147483647 w 3400"/>
              <a:gd name="T19" fmla="*/ 2147483647 h 2012"/>
              <a:gd name="T20" fmla="*/ 2147483647 w 3400"/>
              <a:gd name="T21" fmla="*/ 2147483647 h 2012"/>
              <a:gd name="T22" fmla="*/ 2147483647 w 3400"/>
              <a:gd name="T23" fmla="*/ 2147483647 h 2012"/>
              <a:gd name="T24" fmla="*/ 2147483647 w 3400"/>
              <a:gd name="T25" fmla="*/ 2147483647 h 2012"/>
              <a:gd name="T26" fmla="*/ 2147483647 w 3400"/>
              <a:gd name="T27" fmla="*/ 2147483647 h 2012"/>
              <a:gd name="T28" fmla="*/ 2147483647 w 3400"/>
              <a:gd name="T29" fmla="*/ 0 h 2012"/>
              <a:gd name="T30" fmla="*/ 2147483647 w 3400"/>
              <a:gd name="T31" fmla="*/ 2147483647 h 2012"/>
              <a:gd name="T32" fmla="*/ 2147483647 w 3400"/>
              <a:gd name="T33" fmla="*/ 2147483647 h 2012"/>
              <a:gd name="T34" fmla="*/ 2147483647 w 3400"/>
              <a:gd name="T35" fmla="*/ 2147483647 h 2012"/>
              <a:gd name="T36" fmla="*/ 2147483647 w 3400"/>
              <a:gd name="T37" fmla="*/ 2147483647 h 2012"/>
              <a:gd name="T38" fmla="*/ 2147483647 w 3400"/>
              <a:gd name="T39" fmla="*/ 2147483647 h 2012"/>
              <a:gd name="T40" fmla="*/ 2147483647 w 3400"/>
              <a:gd name="T41" fmla="*/ 2147483647 h 2012"/>
              <a:gd name="T42" fmla="*/ 2147483647 w 3400"/>
              <a:gd name="T43" fmla="*/ 2147483647 h 2012"/>
              <a:gd name="T44" fmla="*/ 2147483647 w 3400"/>
              <a:gd name="T45" fmla="*/ 2147483647 h 2012"/>
              <a:gd name="T46" fmla="*/ 2147483647 w 3400"/>
              <a:gd name="T47" fmla="*/ 2147483647 h 2012"/>
              <a:gd name="T48" fmla="*/ 2147483647 w 3400"/>
              <a:gd name="T49" fmla="*/ 2147483647 h 2012"/>
              <a:gd name="T50" fmla="*/ 2147483647 w 3400"/>
              <a:gd name="T51" fmla="*/ 2147483647 h 2012"/>
              <a:gd name="T52" fmla="*/ 2147483647 w 3400"/>
              <a:gd name="T53" fmla="*/ 2147483647 h 2012"/>
              <a:gd name="T54" fmla="*/ 2147483647 w 3400"/>
              <a:gd name="T55" fmla="*/ 2147483647 h 2012"/>
              <a:gd name="T56" fmla="*/ 0 w 3400"/>
              <a:gd name="T57" fmla="*/ 2147483647 h 2012"/>
              <a:gd name="T58" fmla="*/ 2147483647 w 3400"/>
              <a:gd name="T59" fmla="*/ 2147483647 h 2012"/>
              <a:gd name="T60" fmla="*/ 2147483647 w 3400"/>
              <a:gd name="T61" fmla="*/ 2147483647 h 2012"/>
              <a:gd name="T62" fmla="*/ 2147483647 w 3400"/>
              <a:gd name="T63" fmla="*/ 2147483647 h 2012"/>
              <a:gd name="T64" fmla="*/ 2147483647 w 3400"/>
              <a:gd name="T65" fmla="*/ 2147483647 h 2012"/>
              <a:gd name="T66" fmla="*/ 2147483647 w 3400"/>
              <a:gd name="T67" fmla="*/ 2147483647 h 2012"/>
              <a:gd name="T68" fmla="*/ 2147483647 w 3400"/>
              <a:gd name="T69" fmla="*/ 2147483647 h 2012"/>
              <a:gd name="T70" fmla="*/ 2147483647 w 3400"/>
              <a:gd name="T71" fmla="*/ 2147483647 h 2012"/>
              <a:gd name="T72" fmla="*/ 2147483647 w 3400"/>
              <a:gd name="T73" fmla="*/ 2147483647 h 2012"/>
              <a:gd name="T74" fmla="*/ 2147483647 w 3400"/>
              <a:gd name="T75" fmla="*/ 2147483647 h 2012"/>
              <a:gd name="T76" fmla="*/ 2147483647 w 3400"/>
              <a:gd name="T77" fmla="*/ 2147483647 h 2012"/>
              <a:gd name="T78" fmla="*/ 2147483647 w 3400"/>
              <a:gd name="T79" fmla="*/ 2147483647 h 2012"/>
              <a:gd name="T80" fmla="*/ 2147483647 w 3400"/>
              <a:gd name="T81" fmla="*/ 2147483647 h 2012"/>
              <a:gd name="T82" fmla="*/ 2147483647 w 3400"/>
              <a:gd name="T83" fmla="*/ 2147483647 h 2012"/>
              <a:gd name="T84" fmla="*/ 2147483647 w 3400"/>
              <a:gd name="T85" fmla="*/ 2147483647 h 2012"/>
              <a:gd name="T86" fmla="*/ 2147483647 w 3400"/>
              <a:gd name="T87" fmla="*/ 2147483647 h 2012"/>
              <a:gd name="T88" fmla="*/ 2147483647 w 3400"/>
              <a:gd name="T89" fmla="*/ 2147483647 h 2012"/>
              <a:gd name="T90" fmla="*/ 2147483647 w 3400"/>
              <a:gd name="T91" fmla="*/ 2147483647 h 2012"/>
              <a:gd name="T92" fmla="*/ 2147483647 w 3400"/>
              <a:gd name="T93" fmla="*/ 2147483647 h 2012"/>
              <a:gd name="T94" fmla="*/ 2147483647 w 3400"/>
              <a:gd name="T95" fmla="*/ 2147483647 h 2012"/>
              <a:gd name="T96" fmla="*/ 2147483647 w 3400"/>
              <a:gd name="T97" fmla="*/ 2147483647 h 2012"/>
              <a:gd name="T98" fmla="*/ 2147483647 w 3400"/>
              <a:gd name="T99" fmla="*/ 2147483647 h 2012"/>
              <a:gd name="T100" fmla="*/ 2147483647 w 3400"/>
              <a:gd name="T101" fmla="*/ 2147483647 h 2012"/>
              <a:gd name="T102" fmla="*/ 2147483647 w 3400"/>
              <a:gd name="T103" fmla="*/ 2147483647 h 2012"/>
              <a:gd name="T104" fmla="*/ 2147483647 w 3400"/>
              <a:gd name="T105" fmla="*/ 2147483647 h 2012"/>
              <a:gd name="T106" fmla="*/ 2147483647 w 3400"/>
              <a:gd name="T107" fmla="*/ 2147483647 h 2012"/>
              <a:gd name="T108" fmla="*/ 2147483647 w 3400"/>
              <a:gd name="T109" fmla="*/ 2147483647 h 2012"/>
              <a:gd name="T110" fmla="*/ 2147483647 w 3400"/>
              <a:gd name="T111" fmla="*/ 2147483647 h 2012"/>
              <a:gd name="T112" fmla="*/ 2147483647 w 3400"/>
              <a:gd name="T113" fmla="*/ 2147483647 h 2012"/>
              <a:gd name="T114" fmla="*/ 2147483647 w 3400"/>
              <a:gd name="T115" fmla="*/ 2147483647 h 201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00"/>
              <a:gd name="T175" fmla="*/ 0 h 2012"/>
              <a:gd name="T176" fmla="*/ 3400 w 3400"/>
              <a:gd name="T177" fmla="*/ 2012 h 201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00" h="2012">
                <a:moveTo>
                  <a:pt x="3400" y="1006"/>
                </a:moveTo>
                <a:lnTo>
                  <a:pt x="3391" y="903"/>
                </a:lnTo>
                <a:lnTo>
                  <a:pt x="3364" y="803"/>
                </a:lnTo>
                <a:lnTo>
                  <a:pt x="3323" y="706"/>
                </a:lnTo>
                <a:lnTo>
                  <a:pt x="3266" y="614"/>
                </a:lnTo>
                <a:lnTo>
                  <a:pt x="3195" y="526"/>
                </a:lnTo>
                <a:lnTo>
                  <a:pt x="3109" y="443"/>
                </a:lnTo>
                <a:lnTo>
                  <a:pt x="2902" y="294"/>
                </a:lnTo>
                <a:lnTo>
                  <a:pt x="2781" y="229"/>
                </a:lnTo>
                <a:lnTo>
                  <a:pt x="2650" y="171"/>
                </a:lnTo>
                <a:lnTo>
                  <a:pt x="2361" y="78"/>
                </a:lnTo>
                <a:lnTo>
                  <a:pt x="2205" y="45"/>
                </a:lnTo>
                <a:lnTo>
                  <a:pt x="2042" y="20"/>
                </a:lnTo>
                <a:lnTo>
                  <a:pt x="1874" y="4"/>
                </a:lnTo>
                <a:lnTo>
                  <a:pt x="1700" y="0"/>
                </a:lnTo>
                <a:lnTo>
                  <a:pt x="1525" y="4"/>
                </a:lnTo>
                <a:lnTo>
                  <a:pt x="1357" y="20"/>
                </a:lnTo>
                <a:lnTo>
                  <a:pt x="1194" y="45"/>
                </a:lnTo>
                <a:lnTo>
                  <a:pt x="1038" y="78"/>
                </a:lnTo>
                <a:lnTo>
                  <a:pt x="749" y="171"/>
                </a:lnTo>
                <a:lnTo>
                  <a:pt x="618" y="229"/>
                </a:lnTo>
                <a:lnTo>
                  <a:pt x="497" y="294"/>
                </a:lnTo>
                <a:lnTo>
                  <a:pt x="290" y="443"/>
                </a:lnTo>
                <a:lnTo>
                  <a:pt x="204" y="526"/>
                </a:lnTo>
                <a:lnTo>
                  <a:pt x="133" y="614"/>
                </a:lnTo>
                <a:lnTo>
                  <a:pt x="76" y="706"/>
                </a:lnTo>
                <a:lnTo>
                  <a:pt x="35" y="803"/>
                </a:lnTo>
                <a:lnTo>
                  <a:pt x="8" y="903"/>
                </a:lnTo>
                <a:lnTo>
                  <a:pt x="0" y="1006"/>
                </a:lnTo>
                <a:lnTo>
                  <a:pt x="8" y="1108"/>
                </a:lnTo>
                <a:lnTo>
                  <a:pt x="35" y="1207"/>
                </a:lnTo>
                <a:lnTo>
                  <a:pt x="76" y="1304"/>
                </a:lnTo>
                <a:lnTo>
                  <a:pt x="133" y="1397"/>
                </a:lnTo>
                <a:lnTo>
                  <a:pt x="204" y="1484"/>
                </a:lnTo>
                <a:lnTo>
                  <a:pt x="290" y="1568"/>
                </a:lnTo>
                <a:lnTo>
                  <a:pt x="497" y="1716"/>
                </a:lnTo>
                <a:lnTo>
                  <a:pt x="618" y="1781"/>
                </a:lnTo>
                <a:lnTo>
                  <a:pt x="749" y="1839"/>
                </a:lnTo>
                <a:lnTo>
                  <a:pt x="1038" y="1932"/>
                </a:lnTo>
                <a:lnTo>
                  <a:pt x="1194" y="1965"/>
                </a:lnTo>
                <a:lnTo>
                  <a:pt x="1357" y="1991"/>
                </a:lnTo>
                <a:lnTo>
                  <a:pt x="1525" y="2006"/>
                </a:lnTo>
                <a:lnTo>
                  <a:pt x="1700" y="2012"/>
                </a:lnTo>
                <a:lnTo>
                  <a:pt x="1874" y="2006"/>
                </a:lnTo>
                <a:lnTo>
                  <a:pt x="2042" y="1991"/>
                </a:lnTo>
                <a:lnTo>
                  <a:pt x="2205" y="1965"/>
                </a:lnTo>
                <a:lnTo>
                  <a:pt x="2361" y="1932"/>
                </a:lnTo>
                <a:lnTo>
                  <a:pt x="2650" y="1839"/>
                </a:lnTo>
                <a:lnTo>
                  <a:pt x="2781" y="1781"/>
                </a:lnTo>
                <a:lnTo>
                  <a:pt x="2902" y="1716"/>
                </a:lnTo>
                <a:lnTo>
                  <a:pt x="3109" y="1568"/>
                </a:lnTo>
                <a:lnTo>
                  <a:pt x="3195" y="1484"/>
                </a:lnTo>
                <a:lnTo>
                  <a:pt x="3266" y="1397"/>
                </a:lnTo>
                <a:lnTo>
                  <a:pt x="3323" y="1304"/>
                </a:lnTo>
                <a:lnTo>
                  <a:pt x="3364" y="1207"/>
                </a:lnTo>
                <a:lnTo>
                  <a:pt x="3391" y="1108"/>
                </a:lnTo>
                <a:lnTo>
                  <a:pt x="3400" y="1006"/>
                </a:lnTo>
              </a:path>
            </a:pathLst>
          </a:custGeom>
          <a:noFill/>
          <a:ln w="58738">
            <a:solidFill>
              <a:srgbClr val="FF0000"/>
            </a:solidFill>
            <a:round/>
            <a:headEnd/>
            <a:tailEnd/>
          </a:ln>
        </p:spPr>
        <p:txBody>
          <a:bodyPr/>
          <a:lstStyle/>
          <a:p>
            <a:endParaRPr lang="en-US"/>
          </a:p>
        </p:txBody>
      </p:sp>
      <p:sp>
        <p:nvSpPr>
          <p:cNvPr id="19500" name="Line 49"/>
          <p:cNvSpPr>
            <a:spLocks noChangeShapeType="1"/>
          </p:cNvSpPr>
          <p:nvPr/>
        </p:nvSpPr>
        <p:spPr bwMode="auto">
          <a:xfrm flipV="1">
            <a:off x="2154238" y="4921250"/>
            <a:ext cx="638175" cy="479425"/>
          </a:xfrm>
          <a:prstGeom prst="line">
            <a:avLst/>
          </a:prstGeom>
          <a:noFill/>
          <a:ln w="58738">
            <a:solidFill>
              <a:srgbClr val="FFFF00"/>
            </a:solidFill>
            <a:round/>
            <a:headEnd/>
            <a:tailEnd/>
          </a:ln>
        </p:spPr>
        <p:txBody>
          <a:bodyPr/>
          <a:lstStyle/>
          <a:p>
            <a:endParaRPr lang="en-US"/>
          </a:p>
        </p:txBody>
      </p:sp>
      <p:sp>
        <p:nvSpPr>
          <p:cNvPr id="19501" name="Freeform 50"/>
          <p:cNvSpPr>
            <a:spLocks/>
          </p:cNvSpPr>
          <p:nvPr/>
        </p:nvSpPr>
        <p:spPr bwMode="auto">
          <a:xfrm>
            <a:off x="2660650" y="4827588"/>
            <a:ext cx="257175" cy="231775"/>
          </a:xfrm>
          <a:custGeom>
            <a:avLst/>
            <a:gdLst>
              <a:gd name="T0" fmla="*/ 0 w 484"/>
              <a:gd name="T1" fmla="*/ 2147483647 h 440"/>
              <a:gd name="T2" fmla="*/ 2147483647 w 484"/>
              <a:gd name="T3" fmla="*/ 0 h 440"/>
              <a:gd name="T4" fmla="*/ 2147483647 w 484"/>
              <a:gd name="T5" fmla="*/ 2147483647 h 440"/>
              <a:gd name="T6" fmla="*/ 2147483647 w 484"/>
              <a:gd name="T7" fmla="*/ 2147483647 h 440"/>
              <a:gd name="T8" fmla="*/ 0 w 484"/>
              <a:gd name="T9" fmla="*/ 2147483647 h 440"/>
              <a:gd name="T10" fmla="*/ 0 60000 65536"/>
              <a:gd name="T11" fmla="*/ 0 60000 65536"/>
              <a:gd name="T12" fmla="*/ 0 60000 65536"/>
              <a:gd name="T13" fmla="*/ 0 60000 65536"/>
              <a:gd name="T14" fmla="*/ 0 60000 65536"/>
              <a:gd name="T15" fmla="*/ 0 w 484"/>
              <a:gd name="T16" fmla="*/ 0 h 440"/>
              <a:gd name="T17" fmla="*/ 484 w 484"/>
              <a:gd name="T18" fmla="*/ 440 h 440"/>
            </a:gdLst>
            <a:ahLst/>
            <a:cxnLst>
              <a:cxn ang="T10">
                <a:pos x="T0" y="T1"/>
              </a:cxn>
              <a:cxn ang="T11">
                <a:pos x="T2" y="T3"/>
              </a:cxn>
              <a:cxn ang="T12">
                <a:pos x="T4" y="T5"/>
              </a:cxn>
              <a:cxn ang="T13">
                <a:pos x="T6" y="T7"/>
              </a:cxn>
              <a:cxn ang="T14">
                <a:pos x="T8" y="T9"/>
              </a:cxn>
            </a:cxnLst>
            <a:rect l="T15" t="T16" r="T17" b="T18"/>
            <a:pathLst>
              <a:path w="484" h="440">
                <a:moveTo>
                  <a:pt x="0" y="89"/>
                </a:moveTo>
                <a:lnTo>
                  <a:pt x="484" y="0"/>
                </a:lnTo>
                <a:lnTo>
                  <a:pt x="264" y="440"/>
                </a:lnTo>
                <a:lnTo>
                  <a:pt x="249" y="177"/>
                </a:lnTo>
                <a:lnTo>
                  <a:pt x="0" y="89"/>
                </a:lnTo>
                <a:close/>
              </a:path>
            </a:pathLst>
          </a:custGeom>
          <a:solidFill>
            <a:srgbClr val="FFFF00"/>
          </a:solidFill>
          <a:ln w="9525">
            <a:noFill/>
            <a:round/>
            <a:headEnd/>
            <a:tailEnd/>
          </a:ln>
        </p:spPr>
        <p:txBody>
          <a:bodyPr/>
          <a:lstStyle/>
          <a:p>
            <a:endParaRPr lang="en-US"/>
          </a:p>
        </p:txBody>
      </p:sp>
      <p:sp>
        <p:nvSpPr>
          <p:cNvPr id="19502" name="Line 51"/>
          <p:cNvSpPr>
            <a:spLocks noChangeShapeType="1"/>
          </p:cNvSpPr>
          <p:nvPr/>
        </p:nvSpPr>
        <p:spPr bwMode="auto">
          <a:xfrm>
            <a:off x="3984625" y="2427288"/>
            <a:ext cx="1008063" cy="1403350"/>
          </a:xfrm>
          <a:prstGeom prst="line">
            <a:avLst/>
          </a:prstGeom>
          <a:noFill/>
          <a:ln w="58738">
            <a:solidFill>
              <a:srgbClr val="FFFF00"/>
            </a:solidFill>
            <a:round/>
            <a:headEnd/>
            <a:tailEnd/>
          </a:ln>
        </p:spPr>
        <p:txBody>
          <a:bodyPr/>
          <a:lstStyle/>
          <a:p>
            <a:endParaRPr lang="en-US"/>
          </a:p>
        </p:txBody>
      </p:sp>
      <p:sp>
        <p:nvSpPr>
          <p:cNvPr id="19503" name="Freeform 52"/>
          <p:cNvSpPr>
            <a:spLocks/>
          </p:cNvSpPr>
          <p:nvPr/>
        </p:nvSpPr>
        <p:spPr bwMode="auto">
          <a:xfrm>
            <a:off x="4852988" y="3700463"/>
            <a:ext cx="228600" cy="257175"/>
          </a:xfrm>
          <a:custGeom>
            <a:avLst/>
            <a:gdLst>
              <a:gd name="T0" fmla="*/ 2147483647 w 433"/>
              <a:gd name="T1" fmla="*/ 0 h 486"/>
              <a:gd name="T2" fmla="*/ 2147483647 w 433"/>
              <a:gd name="T3" fmla="*/ 2147483647 h 486"/>
              <a:gd name="T4" fmla="*/ 0 w 433"/>
              <a:gd name="T5" fmla="*/ 2147483647 h 486"/>
              <a:gd name="T6" fmla="*/ 2147483647 w 433"/>
              <a:gd name="T7" fmla="*/ 2147483647 h 486"/>
              <a:gd name="T8" fmla="*/ 2147483647 w 433"/>
              <a:gd name="T9" fmla="*/ 0 h 486"/>
              <a:gd name="T10" fmla="*/ 0 60000 65536"/>
              <a:gd name="T11" fmla="*/ 0 60000 65536"/>
              <a:gd name="T12" fmla="*/ 0 60000 65536"/>
              <a:gd name="T13" fmla="*/ 0 60000 65536"/>
              <a:gd name="T14" fmla="*/ 0 60000 65536"/>
              <a:gd name="T15" fmla="*/ 0 w 433"/>
              <a:gd name="T16" fmla="*/ 0 h 486"/>
              <a:gd name="T17" fmla="*/ 433 w 433"/>
              <a:gd name="T18" fmla="*/ 486 h 486"/>
            </a:gdLst>
            <a:ahLst/>
            <a:cxnLst>
              <a:cxn ang="T10">
                <a:pos x="T0" y="T1"/>
              </a:cxn>
              <a:cxn ang="T11">
                <a:pos x="T2" y="T3"/>
              </a:cxn>
              <a:cxn ang="T12">
                <a:pos x="T4" y="T5"/>
              </a:cxn>
              <a:cxn ang="T13">
                <a:pos x="T6" y="T7"/>
              </a:cxn>
              <a:cxn ang="T14">
                <a:pos x="T8" y="T9"/>
              </a:cxn>
            </a:cxnLst>
            <a:rect l="T15" t="T16" r="T17" b="T18"/>
            <a:pathLst>
              <a:path w="433" h="486">
                <a:moveTo>
                  <a:pt x="359" y="0"/>
                </a:moveTo>
                <a:lnTo>
                  <a:pt x="433" y="486"/>
                </a:lnTo>
                <a:lnTo>
                  <a:pt x="0" y="253"/>
                </a:lnTo>
                <a:lnTo>
                  <a:pt x="264" y="246"/>
                </a:lnTo>
                <a:lnTo>
                  <a:pt x="359" y="0"/>
                </a:lnTo>
                <a:close/>
              </a:path>
            </a:pathLst>
          </a:custGeom>
          <a:solidFill>
            <a:srgbClr val="FFFF00"/>
          </a:solidFill>
          <a:ln w="9525">
            <a:noFill/>
            <a:round/>
            <a:headEnd/>
            <a:tailEnd/>
          </a:ln>
        </p:spPr>
        <p:txBody>
          <a:bodyPr/>
          <a:lstStyle/>
          <a:p>
            <a:endParaRPr lang="en-US"/>
          </a:p>
        </p:txBody>
      </p:sp>
      <p:sp>
        <p:nvSpPr>
          <p:cNvPr id="19504" name="Line 53"/>
          <p:cNvSpPr>
            <a:spLocks noChangeShapeType="1"/>
          </p:cNvSpPr>
          <p:nvPr/>
        </p:nvSpPr>
        <p:spPr bwMode="auto">
          <a:xfrm>
            <a:off x="5397500" y="2368550"/>
            <a:ext cx="14288" cy="1266825"/>
          </a:xfrm>
          <a:prstGeom prst="line">
            <a:avLst/>
          </a:prstGeom>
          <a:noFill/>
          <a:ln w="58738">
            <a:solidFill>
              <a:srgbClr val="FFFF00"/>
            </a:solidFill>
            <a:round/>
            <a:headEnd/>
            <a:tailEnd/>
          </a:ln>
        </p:spPr>
        <p:txBody>
          <a:bodyPr/>
          <a:lstStyle/>
          <a:p>
            <a:endParaRPr lang="en-US"/>
          </a:p>
        </p:txBody>
      </p:sp>
      <p:sp>
        <p:nvSpPr>
          <p:cNvPr id="19505" name="Freeform 54"/>
          <p:cNvSpPr>
            <a:spLocks/>
          </p:cNvSpPr>
          <p:nvPr/>
        </p:nvSpPr>
        <p:spPr bwMode="auto">
          <a:xfrm>
            <a:off x="5294313" y="3557588"/>
            <a:ext cx="231775" cy="234950"/>
          </a:xfrm>
          <a:custGeom>
            <a:avLst/>
            <a:gdLst>
              <a:gd name="T0" fmla="*/ 2147483647 w 440"/>
              <a:gd name="T1" fmla="*/ 0 h 442"/>
              <a:gd name="T2" fmla="*/ 2147483647 w 440"/>
              <a:gd name="T3" fmla="*/ 2147483647 h 442"/>
              <a:gd name="T4" fmla="*/ 0 w 440"/>
              <a:gd name="T5" fmla="*/ 2147483647 h 442"/>
              <a:gd name="T6" fmla="*/ 2147483647 w 440"/>
              <a:gd name="T7" fmla="*/ 2147483647 h 442"/>
              <a:gd name="T8" fmla="*/ 2147483647 w 440"/>
              <a:gd name="T9" fmla="*/ 0 h 442"/>
              <a:gd name="T10" fmla="*/ 0 60000 65536"/>
              <a:gd name="T11" fmla="*/ 0 60000 65536"/>
              <a:gd name="T12" fmla="*/ 0 60000 65536"/>
              <a:gd name="T13" fmla="*/ 0 60000 65536"/>
              <a:gd name="T14" fmla="*/ 0 60000 65536"/>
              <a:gd name="T15" fmla="*/ 0 w 440"/>
              <a:gd name="T16" fmla="*/ 0 h 442"/>
              <a:gd name="T17" fmla="*/ 440 w 440"/>
              <a:gd name="T18" fmla="*/ 442 h 442"/>
            </a:gdLst>
            <a:ahLst/>
            <a:cxnLst>
              <a:cxn ang="T10">
                <a:pos x="T0" y="T1"/>
              </a:cxn>
              <a:cxn ang="T11">
                <a:pos x="T2" y="T3"/>
              </a:cxn>
              <a:cxn ang="T12">
                <a:pos x="T4" y="T5"/>
              </a:cxn>
              <a:cxn ang="T13">
                <a:pos x="T6" y="T7"/>
              </a:cxn>
              <a:cxn ang="T14">
                <a:pos x="T8" y="T9"/>
              </a:cxn>
            </a:cxnLst>
            <a:rect l="T15" t="T16" r="T17" b="T18"/>
            <a:pathLst>
              <a:path w="440" h="442">
                <a:moveTo>
                  <a:pt x="440" y="0"/>
                </a:moveTo>
                <a:lnTo>
                  <a:pt x="226" y="442"/>
                </a:lnTo>
                <a:lnTo>
                  <a:pt x="0" y="5"/>
                </a:lnTo>
                <a:lnTo>
                  <a:pt x="222" y="149"/>
                </a:lnTo>
                <a:lnTo>
                  <a:pt x="440" y="0"/>
                </a:lnTo>
                <a:close/>
              </a:path>
            </a:pathLst>
          </a:custGeom>
          <a:solidFill>
            <a:srgbClr val="FFFF00"/>
          </a:solidFill>
          <a:ln w="9525">
            <a:noFill/>
            <a:round/>
            <a:headEnd/>
            <a:tailEnd/>
          </a:ln>
        </p:spPr>
        <p:txBody>
          <a:bodyPr/>
          <a:lstStyle/>
          <a:p>
            <a:endParaRPr lang="en-US"/>
          </a:p>
        </p:txBody>
      </p:sp>
      <p:sp>
        <p:nvSpPr>
          <p:cNvPr id="20530" name="Rectangle 55"/>
          <p:cNvSpPr>
            <a:spLocks noChangeArrowheads="1"/>
          </p:cNvSpPr>
          <p:nvPr/>
        </p:nvSpPr>
        <p:spPr bwMode="auto">
          <a:xfrm>
            <a:off x="5614988" y="3890963"/>
            <a:ext cx="1863725" cy="549275"/>
          </a:xfrm>
          <a:prstGeom prst="rect">
            <a:avLst/>
          </a:prstGeom>
          <a:noFill/>
          <a:ln w="9525">
            <a:noFill/>
            <a:miter lim="800000"/>
            <a:headEnd/>
            <a:tailEnd/>
          </a:ln>
        </p:spPr>
        <p:txBody>
          <a:bodyPr wrap="none" lIns="0" tIns="0" rIns="0" bIns="0">
            <a:spAutoFit/>
          </a:bodyPr>
          <a:lstStyle/>
          <a:p>
            <a:pPr>
              <a:defRPr/>
            </a:pPr>
            <a:r>
              <a:rPr lang="en-US" sz="3600" b="1">
                <a:solidFill>
                  <a:srgbClr val="000080"/>
                </a:solidFill>
                <a:effectLst>
                  <a:outerShdw blurRad="38100" dist="38100" dir="2700000" algn="tl">
                    <a:srgbClr val="000000"/>
                  </a:outerShdw>
                </a:effectLst>
              </a:rPr>
              <a:t>Runner</a:t>
            </a:r>
          </a:p>
        </p:txBody>
      </p:sp>
      <p:sp>
        <p:nvSpPr>
          <p:cNvPr id="20531" name="Rectangle 56"/>
          <p:cNvSpPr>
            <a:spLocks noChangeArrowheads="1"/>
          </p:cNvSpPr>
          <p:nvPr/>
        </p:nvSpPr>
        <p:spPr bwMode="auto">
          <a:xfrm>
            <a:off x="8837613" y="4217988"/>
            <a:ext cx="1104900" cy="609600"/>
          </a:xfrm>
          <a:prstGeom prst="rect">
            <a:avLst/>
          </a:prstGeom>
          <a:noFill/>
          <a:ln w="9525">
            <a:noFill/>
            <a:miter lim="800000"/>
            <a:headEnd/>
            <a:tailEnd/>
          </a:ln>
        </p:spPr>
        <p:txBody>
          <a:bodyPr wrap="none" lIns="0" tIns="0" rIns="0" bIns="0">
            <a:spAutoFit/>
          </a:bodyPr>
          <a:lstStyle/>
          <a:p>
            <a:pPr>
              <a:defRPr/>
            </a:pPr>
            <a:r>
              <a:rPr lang="en-US" sz="4000" b="1">
                <a:solidFill>
                  <a:srgbClr val="000080"/>
                </a:solidFill>
                <a:effectLst>
                  <a:outerShdw blurRad="38100" dist="38100" dir="2700000" algn="tl">
                    <a:srgbClr val="000000"/>
                  </a:outerShdw>
                </a:effectLst>
              </a:rPr>
              <a:t>LAB</a:t>
            </a:r>
          </a:p>
        </p:txBody>
      </p:sp>
      <p:sp>
        <p:nvSpPr>
          <p:cNvPr id="19508" name="Rectangle 57"/>
          <p:cNvSpPr>
            <a:spLocks noChangeArrowheads="1"/>
          </p:cNvSpPr>
          <p:nvPr/>
        </p:nvSpPr>
        <p:spPr bwMode="auto">
          <a:xfrm>
            <a:off x="3122613" y="5486400"/>
            <a:ext cx="144462" cy="625475"/>
          </a:xfrm>
          <a:prstGeom prst="rect">
            <a:avLst/>
          </a:prstGeom>
          <a:noFill/>
          <a:ln w="9525">
            <a:noFill/>
            <a:miter lim="800000"/>
            <a:headEnd/>
            <a:tailEnd/>
          </a:ln>
        </p:spPr>
        <p:txBody>
          <a:bodyPr wrap="none" lIns="0" tIns="0" rIns="0" bIns="0">
            <a:spAutoFit/>
          </a:bodyPr>
          <a:lstStyle/>
          <a:p>
            <a:r>
              <a:rPr lang="en-US" sz="4100" b="1">
                <a:solidFill>
                  <a:srgbClr val="80FFFF"/>
                </a:solidFill>
                <a:latin typeface="Arial" charset="0"/>
              </a:rPr>
              <a:t> </a:t>
            </a:r>
            <a:endParaRPr lang="en-US" sz="2400">
              <a:solidFill>
                <a:schemeClr val="tx1"/>
              </a:solidFill>
              <a:latin typeface="Times New Roman" pitchFamily="18" charset="0"/>
            </a:endParaRPr>
          </a:p>
        </p:txBody>
      </p:sp>
      <p:sp>
        <p:nvSpPr>
          <p:cNvPr id="19509" name="Freeform 58"/>
          <p:cNvSpPr>
            <a:spLocks/>
          </p:cNvSpPr>
          <p:nvPr/>
        </p:nvSpPr>
        <p:spPr bwMode="auto">
          <a:xfrm>
            <a:off x="357188" y="4892675"/>
            <a:ext cx="1798637" cy="1065213"/>
          </a:xfrm>
          <a:custGeom>
            <a:avLst/>
            <a:gdLst>
              <a:gd name="T0" fmla="*/ 2147483647 w 3400"/>
              <a:gd name="T1" fmla="*/ 2147483647 h 2012"/>
              <a:gd name="T2" fmla="*/ 2147483647 w 3400"/>
              <a:gd name="T3" fmla="*/ 2147483647 h 2012"/>
              <a:gd name="T4" fmla="*/ 2147483647 w 3400"/>
              <a:gd name="T5" fmla="*/ 2147483647 h 2012"/>
              <a:gd name="T6" fmla="*/ 2147483647 w 3400"/>
              <a:gd name="T7" fmla="*/ 2147483647 h 2012"/>
              <a:gd name="T8" fmla="*/ 2147483647 w 3400"/>
              <a:gd name="T9" fmla="*/ 2147483647 h 2012"/>
              <a:gd name="T10" fmla="*/ 2147483647 w 3400"/>
              <a:gd name="T11" fmla="*/ 2147483647 h 2012"/>
              <a:gd name="T12" fmla="*/ 2147483647 w 3400"/>
              <a:gd name="T13" fmla="*/ 2147483647 h 2012"/>
              <a:gd name="T14" fmla="*/ 2147483647 w 3400"/>
              <a:gd name="T15" fmla="*/ 2147483647 h 2012"/>
              <a:gd name="T16" fmla="*/ 2147483647 w 3400"/>
              <a:gd name="T17" fmla="*/ 2147483647 h 2012"/>
              <a:gd name="T18" fmla="*/ 2147483647 w 3400"/>
              <a:gd name="T19" fmla="*/ 2147483647 h 2012"/>
              <a:gd name="T20" fmla="*/ 2147483647 w 3400"/>
              <a:gd name="T21" fmla="*/ 2147483647 h 2012"/>
              <a:gd name="T22" fmla="*/ 2147483647 w 3400"/>
              <a:gd name="T23" fmla="*/ 2147483647 h 2012"/>
              <a:gd name="T24" fmla="*/ 2147483647 w 3400"/>
              <a:gd name="T25" fmla="*/ 2147483647 h 2012"/>
              <a:gd name="T26" fmla="*/ 2147483647 w 3400"/>
              <a:gd name="T27" fmla="*/ 2147483647 h 2012"/>
              <a:gd name="T28" fmla="*/ 2147483647 w 3400"/>
              <a:gd name="T29" fmla="*/ 0 h 2012"/>
              <a:gd name="T30" fmla="*/ 2147483647 w 3400"/>
              <a:gd name="T31" fmla="*/ 2147483647 h 2012"/>
              <a:gd name="T32" fmla="*/ 2147483647 w 3400"/>
              <a:gd name="T33" fmla="*/ 2147483647 h 2012"/>
              <a:gd name="T34" fmla="*/ 2147483647 w 3400"/>
              <a:gd name="T35" fmla="*/ 2147483647 h 2012"/>
              <a:gd name="T36" fmla="*/ 2147483647 w 3400"/>
              <a:gd name="T37" fmla="*/ 2147483647 h 2012"/>
              <a:gd name="T38" fmla="*/ 2147483647 w 3400"/>
              <a:gd name="T39" fmla="*/ 2147483647 h 2012"/>
              <a:gd name="T40" fmla="*/ 2147483647 w 3400"/>
              <a:gd name="T41" fmla="*/ 2147483647 h 2012"/>
              <a:gd name="T42" fmla="*/ 2147483647 w 3400"/>
              <a:gd name="T43" fmla="*/ 2147483647 h 2012"/>
              <a:gd name="T44" fmla="*/ 2147483647 w 3400"/>
              <a:gd name="T45" fmla="*/ 2147483647 h 2012"/>
              <a:gd name="T46" fmla="*/ 2147483647 w 3400"/>
              <a:gd name="T47" fmla="*/ 2147483647 h 2012"/>
              <a:gd name="T48" fmla="*/ 2147483647 w 3400"/>
              <a:gd name="T49" fmla="*/ 2147483647 h 2012"/>
              <a:gd name="T50" fmla="*/ 2147483647 w 3400"/>
              <a:gd name="T51" fmla="*/ 2147483647 h 2012"/>
              <a:gd name="T52" fmla="*/ 2147483647 w 3400"/>
              <a:gd name="T53" fmla="*/ 2147483647 h 2012"/>
              <a:gd name="T54" fmla="*/ 2147483647 w 3400"/>
              <a:gd name="T55" fmla="*/ 2147483647 h 2012"/>
              <a:gd name="T56" fmla="*/ 0 w 3400"/>
              <a:gd name="T57" fmla="*/ 2147483647 h 2012"/>
              <a:gd name="T58" fmla="*/ 2147483647 w 3400"/>
              <a:gd name="T59" fmla="*/ 2147483647 h 2012"/>
              <a:gd name="T60" fmla="*/ 2147483647 w 3400"/>
              <a:gd name="T61" fmla="*/ 2147483647 h 2012"/>
              <a:gd name="T62" fmla="*/ 2147483647 w 3400"/>
              <a:gd name="T63" fmla="*/ 2147483647 h 2012"/>
              <a:gd name="T64" fmla="*/ 2147483647 w 3400"/>
              <a:gd name="T65" fmla="*/ 2147483647 h 2012"/>
              <a:gd name="T66" fmla="*/ 2147483647 w 3400"/>
              <a:gd name="T67" fmla="*/ 2147483647 h 2012"/>
              <a:gd name="T68" fmla="*/ 2147483647 w 3400"/>
              <a:gd name="T69" fmla="*/ 2147483647 h 2012"/>
              <a:gd name="T70" fmla="*/ 2147483647 w 3400"/>
              <a:gd name="T71" fmla="*/ 2147483647 h 2012"/>
              <a:gd name="T72" fmla="*/ 2147483647 w 3400"/>
              <a:gd name="T73" fmla="*/ 2147483647 h 2012"/>
              <a:gd name="T74" fmla="*/ 2147483647 w 3400"/>
              <a:gd name="T75" fmla="*/ 2147483647 h 2012"/>
              <a:gd name="T76" fmla="*/ 2147483647 w 3400"/>
              <a:gd name="T77" fmla="*/ 2147483647 h 2012"/>
              <a:gd name="T78" fmla="*/ 2147483647 w 3400"/>
              <a:gd name="T79" fmla="*/ 2147483647 h 2012"/>
              <a:gd name="T80" fmla="*/ 2147483647 w 3400"/>
              <a:gd name="T81" fmla="*/ 2147483647 h 2012"/>
              <a:gd name="T82" fmla="*/ 2147483647 w 3400"/>
              <a:gd name="T83" fmla="*/ 2147483647 h 2012"/>
              <a:gd name="T84" fmla="*/ 2147483647 w 3400"/>
              <a:gd name="T85" fmla="*/ 2147483647 h 2012"/>
              <a:gd name="T86" fmla="*/ 2147483647 w 3400"/>
              <a:gd name="T87" fmla="*/ 2147483647 h 2012"/>
              <a:gd name="T88" fmla="*/ 2147483647 w 3400"/>
              <a:gd name="T89" fmla="*/ 2147483647 h 2012"/>
              <a:gd name="T90" fmla="*/ 2147483647 w 3400"/>
              <a:gd name="T91" fmla="*/ 2147483647 h 2012"/>
              <a:gd name="T92" fmla="*/ 2147483647 w 3400"/>
              <a:gd name="T93" fmla="*/ 2147483647 h 2012"/>
              <a:gd name="T94" fmla="*/ 2147483647 w 3400"/>
              <a:gd name="T95" fmla="*/ 2147483647 h 2012"/>
              <a:gd name="T96" fmla="*/ 2147483647 w 3400"/>
              <a:gd name="T97" fmla="*/ 2147483647 h 2012"/>
              <a:gd name="T98" fmla="*/ 2147483647 w 3400"/>
              <a:gd name="T99" fmla="*/ 2147483647 h 2012"/>
              <a:gd name="T100" fmla="*/ 2147483647 w 3400"/>
              <a:gd name="T101" fmla="*/ 2147483647 h 2012"/>
              <a:gd name="T102" fmla="*/ 2147483647 w 3400"/>
              <a:gd name="T103" fmla="*/ 2147483647 h 2012"/>
              <a:gd name="T104" fmla="*/ 2147483647 w 3400"/>
              <a:gd name="T105" fmla="*/ 2147483647 h 2012"/>
              <a:gd name="T106" fmla="*/ 2147483647 w 3400"/>
              <a:gd name="T107" fmla="*/ 2147483647 h 2012"/>
              <a:gd name="T108" fmla="*/ 2147483647 w 3400"/>
              <a:gd name="T109" fmla="*/ 2147483647 h 2012"/>
              <a:gd name="T110" fmla="*/ 2147483647 w 3400"/>
              <a:gd name="T111" fmla="*/ 2147483647 h 2012"/>
              <a:gd name="T112" fmla="*/ 2147483647 w 3400"/>
              <a:gd name="T113" fmla="*/ 2147483647 h 20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00"/>
              <a:gd name="T172" fmla="*/ 0 h 2012"/>
              <a:gd name="T173" fmla="*/ 3400 w 3400"/>
              <a:gd name="T174" fmla="*/ 2012 h 201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00" h="2012">
                <a:moveTo>
                  <a:pt x="3400" y="1006"/>
                </a:moveTo>
                <a:lnTo>
                  <a:pt x="3391" y="902"/>
                </a:lnTo>
                <a:lnTo>
                  <a:pt x="3364" y="803"/>
                </a:lnTo>
                <a:lnTo>
                  <a:pt x="3323" y="706"/>
                </a:lnTo>
                <a:lnTo>
                  <a:pt x="3266" y="614"/>
                </a:lnTo>
                <a:lnTo>
                  <a:pt x="3195" y="526"/>
                </a:lnTo>
                <a:lnTo>
                  <a:pt x="3109" y="443"/>
                </a:lnTo>
                <a:lnTo>
                  <a:pt x="2902" y="294"/>
                </a:lnTo>
                <a:lnTo>
                  <a:pt x="2781" y="229"/>
                </a:lnTo>
                <a:lnTo>
                  <a:pt x="2650" y="171"/>
                </a:lnTo>
                <a:lnTo>
                  <a:pt x="2361" y="78"/>
                </a:lnTo>
                <a:lnTo>
                  <a:pt x="2205" y="45"/>
                </a:lnTo>
                <a:lnTo>
                  <a:pt x="2042" y="20"/>
                </a:lnTo>
                <a:lnTo>
                  <a:pt x="1874" y="4"/>
                </a:lnTo>
                <a:lnTo>
                  <a:pt x="1700" y="0"/>
                </a:lnTo>
                <a:lnTo>
                  <a:pt x="1525" y="4"/>
                </a:lnTo>
                <a:lnTo>
                  <a:pt x="1357" y="20"/>
                </a:lnTo>
                <a:lnTo>
                  <a:pt x="1194" y="45"/>
                </a:lnTo>
                <a:lnTo>
                  <a:pt x="1038" y="78"/>
                </a:lnTo>
                <a:lnTo>
                  <a:pt x="749" y="171"/>
                </a:lnTo>
                <a:lnTo>
                  <a:pt x="618" y="229"/>
                </a:lnTo>
                <a:lnTo>
                  <a:pt x="497" y="294"/>
                </a:lnTo>
                <a:lnTo>
                  <a:pt x="291" y="443"/>
                </a:lnTo>
                <a:lnTo>
                  <a:pt x="204" y="526"/>
                </a:lnTo>
                <a:lnTo>
                  <a:pt x="133" y="614"/>
                </a:lnTo>
                <a:lnTo>
                  <a:pt x="76" y="706"/>
                </a:lnTo>
                <a:lnTo>
                  <a:pt x="35" y="803"/>
                </a:lnTo>
                <a:lnTo>
                  <a:pt x="8" y="902"/>
                </a:lnTo>
                <a:lnTo>
                  <a:pt x="0" y="1006"/>
                </a:lnTo>
                <a:lnTo>
                  <a:pt x="8" y="1108"/>
                </a:lnTo>
                <a:lnTo>
                  <a:pt x="35" y="1207"/>
                </a:lnTo>
                <a:lnTo>
                  <a:pt x="76" y="1304"/>
                </a:lnTo>
                <a:lnTo>
                  <a:pt x="133" y="1397"/>
                </a:lnTo>
                <a:lnTo>
                  <a:pt x="204" y="1484"/>
                </a:lnTo>
                <a:lnTo>
                  <a:pt x="291" y="1568"/>
                </a:lnTo>
                <a:lnTo>
                  <a:pt x="497" y="1716"/>
                </a:lnTo>
                <a:lnTo>
                  <a:pt x="618" y="1781"/>
                </a:lnTo>
                <a:lnTo>
                  <a:pt x="749" y="1839"/>
                </a:lnTo>
                <a:lnTo>
                  <a:pt x="1038" y="1932"/>
                </a:lnTo>
                <a:lnTo>
                  <a:pt x="1194" y="1965"/>
                </a:lnTo>
                <a:lnTo>
                  <a:pt x="1357" y="1990"/>
                </a:lnTo>
                <a:lnTo>
                  <a:pt x="1525" y="2006"/>
                </a:lnTo>
                <a:lnTo>
                  <a:pt x="1700" y="2012"/>
                </a:lnTo>
                <a:lnTo>
                  <a:pt x="1874" y="2006"/>
                </a:lnTo>
                <a:lnTo>
                  <a:pt x="2042" y="1990"/>
                </a:lnTo>
                <a:lnTo>
                  <a:pt x="2205" y="1965"/>
                </a:lnTo>
                <a:lnTo>
                  <a:pt x="2361" y="1932"/>
                </a:lnTo>
                <a:lnTo>
                  <a:pt x="2650" y="1839"/>
                </a:lnTo>
                <a:lnTo>
                  <a:pt x="2781" y="1781"/>
                </a:lnTo>
                <a:lnTo>
                  <a:pt x="2902" y="1716"/>
                </a:lnTo>
                <a:lnTo>
                  <a:pt x="3109" y="1568"/>
                </a:lnTo>
                <a:lnTo>
                  <a:pt x="3195" y="1484"/>
                </a:lnTo>
                <a:lnTo>
                  <a:pt x="3266" y="1397"/>
                </a:lnTo>
                <a:lnTo>
                  <a:pt x="3323" y="1304"/>
                </a:lnTo>
                <a:lnTo>
                  <a:pt x="3364" y="1207"/>
                </a:lnTo>
                <a:lnTo>
                  <a:pt x="3391" y="1108"/>
                </a:lnTo>
                <a:lnTo>
                  <a:pt x="3400" y="1006"/>
                </a:lnTo>
                <a:close/>
              </a:path>
            </a:pathLst>
          </a:custGeom>
          <a:solidFill>
            <a:srgbClr val="000080"/>
          </a:solidFill>
          <a:ln w="9525">
            <a:noFill/>
            <a:round/>
            <a:headEnd/>
            <a:tailEnd/>
          </a:ln>
        </p:spPr>
        <p:txBody>
          <a:bodyPr/>
          <a:lstStyle/>
          <a:p>
            <a:endParaRPr lang="en-US"/>
          </a:p>
        </p:txBody>
      </p:sp>
      <p:sp>
        <p:nvSpPr>
          <p:cNvPr id="19510" name="Freeform 59"/>
          <p:cNvSpPr>
            <a:spLocks/>
          </p:cNvSpPr>
          <p:nvPr/>
        </p:nvSpPr>
        <p:spPr bwMode="auto">
          <a:xfrm>
            <a:off x="357188" y="4892675"/>
            <a:ext cx="1798637" cy="1065213"/>
          </a:xfrm>
          <a:custGeom>
            <a:avLst/>
            <a:gdLst>
              <a:gd name="T0" fmla="*/ 2147483647 w 3400"/>
              <a:gd name="T1" fmla="*/ 2147483647 h 2012"/>
              <a:gd name="T2" fmla="*/ 2147483647 w 3400"/>
              <a:gd name="T3" fmla="*/ 2147483647 h 2012"/>
              <a:gd name="T4" fmla="*/ 2147483647 w 3400"/>
              <a:gd name="T5" fmla="*/ 2147483647 h 2012"/>
              <a:gd name="T6" fmla="*/ 2147483647 w 3400"/>
              <a:gd name="T7" fmla="*/ 2147483647 h 2012"/>
              <a:gd name="T8" fmla="*/ 2147483647 w 3400"/>
              <a:gd name="T9" fmla="*/ 2147483647 h 2012"/>
              <a:gd name="T10" fmla="*/ 2147483647 w 3400"/>
              <a:gd name="T11" fmla="*/ 2147483647 h 2012"/>
              <a:gd name="T12" fmla="*/ 2147483647 w 3400"/>
              <a:gd name="T13" fmla="*/ 2147483647 h 2012"/>
              <a:gd name="T14" fmla="*/ 2147483647 w 3400"/>
              <a:gd name="T15" fmla="*/ 2147483647 h 2012"/>
              <a:gd name="T16" fmla="*/ 2147483647 w 3400"/>
              <a:gd name="T17" fmla="*/ 2147483647 h 2012"/>
              <a:gd name="T18" fmla="*/ 2147483647 w 3400"/>
              <a:gd name="T19" fmla="*/ 2147483647 h 2012"/>
              <a:gd name="T20" fmla="*/ 2147483647 w 3400"/>
              <a:gd name="T21" fmla="*/ 2147483647 h 2012"/>
              <a:gd name="T22" fmla="*/ 2147483647 w 3400"/>
              <a:gd name="T23" fmla="*/ 2147483647 h 2012"/>
              <a:gd name="T24" fmla="*/ 2147483647 w 3400"/>
              <a:gd name="T25" fmla="*/ 2147483647 h 2012"/>
              <a:gd name="T26" fmla="*/ 2147483647 w 3400"/>
              <a:gd name="T27" fmla="*/ 2147483647 h 2012"/>
              <a:gd name="T28" fmla="*/ 2147483647 w 3400"/>
              <a:gd name="T29" fmla="*/ 0 h 2012"/>
              <a:gd name="T30" fmla="*/ 2147483647 w 3400"/>
              <a:gd name="T31" fmla="*/ 2147483647 h 2012"/>
              <a:gd name="T32" fmla="*/ 2147483647 w 3400"/>
              <a:gd name="T33" fmla="*/ 2147483647 h 2012"/>
              <a:gd name="T34" fmla="*/ 2147483647 w 3400"/>
              <a:gd name="T35" fmla="*/ 2147483647 h 2012"/>
              <a:gd name="T36" fmla="*/ 2147483647 w 3400"/>
              <a:gd name="T37" fmla="*/ 2147483647 h 2012"/>
              <a:gd name="T38" fmla="*/ 2147483647 w 3400"/>
              <a:gd name="T39" fmla="*/ 2147483647 h 2012"/>
              <a:gd name="T40" fmla="*/ 2147483647 w 3400"/>
              <a:gd name="T41" fmla="*/ 2147483647 h 2012"/>
              <a:gd name="T42" fmla="*/ 2147483647 w 3400"/>
              <a:gd name="T43" fmla="*/ 2147483647 h 2012"/>
              <a:gd name="T44" fmla="*/ 2147483647 w 3400"/>
              <a:gd name="T45" fmla="*/ 2147483647 h 2012"/>
              <a:gd name="T46" fmla="*/ 2147483647 w 3400"/>
              <a:gd name="T47" fmla="*/ 2147483647 h 2012"/>
              <a:gd name="T48" fmla="*/ 2147483647 w 3400"/>
              <a:gd name="T49" fmla="*/ 2147483647 h 2012"/>
              <a:gd name="T50" fmla="*/ 2147483647 w 3400"/>
              <a:gd name="T51" fmla="*/ 2147483647 h 2012"/>
              <a:gd name="T52" fmla="*/ 2147483647 w 3400"/>
              <a:gd name="T53" fmla="*/ 2147483647 h 2012"/>
              <a:gd name="T54" fmla="*/ 2147483647 w 3400"/>
              <a:gd name="T55" fmla="*/ 2147483647 h 2012"/>
              <a:gd name="T56" fmla="*/ 0 w 3400"/>
              <a:gd name="T57" fmla="*/ 2147483647 h 2012"/>
              <a:gd name="T58" fmla="*/ 2147483647 w 3400"/>
              <a:gd name="T59" fmla="*/ 2147483647 h 2012"/>
              <a:gd name="T60" fmla="*/ 2147483647 w 3400"/>
              <a:gd name="T61" fmla="*/ 2147483647 h 2012"/>
              <a:gd name="T62" fmla="*/ 2147483647 w 3400"/>
              <a:gd name="T63" fmla="*/ 2147483647 h 2012"/>
              <a:gd name="T64" fmla="*/ 2147483647 w 3400"/>
              <a:gd name="T65" fmla="*/ 2147483647 h 2012"/>
              <a:gd name="T66" fmla="*/ 2147483647 w 3400"/>
              <a:gd name="T67" fmla="*/ 2147483647 h 2012"/>
              <a:gd name="T68" fmla="*/ 2147483647 w 3400"/>
              <a:gd name="T69" fmla="*/ 2147483647 h 2012"/>
              <a:gd name="T70" fmla="*/ 2147483647 w 3400"/>
              <a:gd name="T71" fmla="*/ 2147483647 h 2012"/>
              <a:gd name="T72" fmla="*/ 2147483647 w 3400"/>
              <a:gd name="T73" fmla="*/ 2147483647 h 2012"/>
              <a:gd name="T74" fmla="*/ 2147483647 w 3400"/>
              <a:gd name="T75" fmla="*/ 2147483647 h 2012"/>
              <a:gd name="T76" fmla="*/ 2147483647 w 3400"/>
              <a:gd name="T77" fmla="*/ 2147483647 h 2012"/>
              <a:gd name="T78" fmla="*/ 2147483647 w 3400"/>
              <a:gd name="T79" fmla="*/ 2147483647 h 2012"/>
              <a:gd name="T80" fmla="*/ 2147483647 w 3400"/>
              <a:gd name="T81" fmla="*/ 2147483647 h 2012"/>
              <a:gd name="T82" fmla="*/ 2147483647 w 3400"/>
              <a:gd name="T83" fmla="*/ 2147483647 h 2012"/>
              <a:gd name="T84" fmla="*/ 2147483647 w 3400"/>
              <a:gd name="T85" fmla="*/ 2147483647 h 2012"/>
              <a:gd name="T86" fmla="*/ 2147483647 w 3400"/>
              <a:gd name="T87" fmla="*/ 2147483647 h 2012"/>
              <a:gd name="T88" fmla="*/ 2147483647 w 3400"/>
              <a:gd name="T89" fmla="*/ 2147483647 h 2012"/>
              <a:gd name="T90" fmla="*/ 2147483647 w 3400"/>
              <a:gd name="T91" fmla="*/ 2147483647 h 2012"/>
              <a:gd name="T92" fmla="*/ 2147483647 w 3400"/>
              <a:gd name="T93" fmla="*/ 2147483647 h 2012"/>
              <a:gd name="T94" fmla="*/ 2147483647 w 3400"/>
              <a:gd name="T95" fmla="*/ 2147483647 h 2012"/>
              <a:gd name="T96" fmla="*/ 2147483647 w 3400"/>
              <a:gd name="T97" fmla="*/ 2147483647 h 2012"/>
              <a:gd name="T98" fmla="*/ 2147483647 w 3400"/>
              <a:gd name="T99" fmla="*/ 2147483647 h 2012"/>
              <a:gd name="T100" fmla="*/ 2147483647 w 3400"/>
              <a:gd name="T101" fmla="*/ 2147483647 h 2012"/>
              <a:gd name="T102" fmla="*/ 2147483647 w 3400"/>
              <a:gd name="T103" fmla="*/ 2147483647 h 2012"/>
              <a:gd name="T104" fmla="*/ 2147483647 w 3400"/>
              <a:gd name="T105" fmla="*/ 2147483647 h 2012"/>
              <a:gd name="T106" fmla="*/ 2147483647 w 3400"/>
              <a:gd name="T107" fmla="*/ 2147483647 h 2012"/>
              <a:gd name="T108" fmla="*/ 2147483647 w 3400"/>
              <a:gd name="T109" fmla="*/ 2147483647 h 2012"/>
              <a:gd name="T110" fmla="*/ 2147483647 w 3400"/>
              <a:gd name="T111" fmla="*/ 2147483647 h 2012"/>
              <a:gd name="T112" fmla="*/ 2147483647 w 3400"/>
              <a:gd name="T113" fmla="*/ 2147483647 h 2012"/>
              <a:gd name="T114" fmla="*/ 2147483647 w 3400"/>
              <a:gd name="T115" fmla="*/ 2147483647 h 201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00"/>
              <a:gd name="T175" fmla="*/ 0 h 2012"/>
              <a:gd name="T176" fmla="*/ 3400 w 3400"/>
              <a:gd name="T177" fmla="*/ 2012 h 201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00" h="2012">
                <a:moveTo>
                  <a:pt x="3400" y="1006"/>
                </a:moveTo>
                <a:lnTo>
                  <a:pt x="3391" y="902"/>
                </a:lnTo>
                <a:lnTo>
                  <a:pt x="3364" y="803"/>
                </a:lnTo>
                <a:lnTo>
                  <a:pt x="3323" y="706"/>
                </a:lnTo>
                <a:lnTo>
                  <a:pt x="3266" y="614"/>
                </a:lnTo>
                <a:lnTo>
                  <a:pt x="3195" y="526"/>
                </a:lnTo>
                <a:lnTo>
                  <a:pt x="3109" y="443"/>
                </a:lnTo>
                <a:lnTo>
                  <a:pt x="2902" y="294"/>
                </a:lnTo>
                <a:lnTo>
                  <a:pt x="2781" y="229"/>
                </a:lnTo>
                <a:lnTo>
                  <a:pt x="2650" y="171"/>
                </a:lnTo>
                <a:lnTo>
                  <a:pt x="2361" y="78"/>
                </a:lnTo>
                <a:lnTo>
                  <a:pt x="2205" y="45"/>
                </a:lnTo>
                <a:lnTo>
                  <a:pt x="2042" y="20"/>
                </a:lnTo>
                <a:lnTo>
                  <a:pt x="1874" y="4"/>
                </a:lnTo>
                <a:lnTo>
                  <a:pt x="1700" y="0"/>
                </a:lnTo>
                <a:lnTo>
                  <a:pt x="1525" y="4"/>
                </a:lnTo>
                <a:lnTo>
                  <a:pt x="1357" y="20"/>
                </a:lnTo>
                <a:lnTo>
                  <a:pt x="1194" y="45"/>
                </a:lnTo>
                <a:lnTo>
                  <a:pt x="1038" y="78"/>
                </a:lnTo>
                <a:lnTo>
                  <a:pt x="749" y="171"/>
                </a:lnTo>
                <a:lnTo>
                  <a:pt x="618" y="229"/>
                </a:lnTo>
                <a:lnTo>
                  <a:pt x="497" y="294"/>
                </a:lnTo>
                <a:lnTo>
                  <a:pt x="291" y="443"/>
                </a:lnTo>
                <a:lnTo>
                  <a:pt x="204" y="526"/>
                </a:lnTo>
                <a:lnTo>
                  <a:pt x="133" y="614"/>
                </a:lnTo>
                <a:lnTo>
                  <a:pt x="76" y="706"/>
                </a:lnTo>
                <a:lnTo>
                  <a:pt x="35" y="803"/>
                </a:lnTo>
                <a:lnTo>
                  <a:pt x="8" y="902"/>
                </a:lnTo>
                <a:lnTo>
                  <a:pt x="0" y="1006"/>
                </a:lnTo>
                <a:lnTo>
                  <a:pt x="8" y="1108"/>
                </a:lnTo>
                <a:lnTo>
                  <a:pt x="35" y="1207"/>
                </a:lnTo>
                <a:lnTo>
                  <a:pt x="76" y="1304"/>
                </a:lnTo>
                <a:lnTo>
                  <a:pt x="133" y="1397"/>
                </a:lnTo>
                <a:lnTo>
                  <a:pt x="204" y="1484"/>
                </a:lnTo>
                <a:lnTo>
                  <a:pt x="291" y="1568"/>
                </a:lnTo>
                <a:lnTo>
                  <a:pt x="497" y="1716"/>
                </a:lnTo>
                <a:lnTo>
                  <a:pt x="618" y="1781"/>
                </a:lnTo>
                <a:lnTo>
                  <a:pt x="749" y="1839"/>
                </a:lnTo>
                <a:lnTo>
                  <a:pt x="1038" y="1932"/>
                </a:lnTo>
                <a:lnTo>
                  <a:pt x="1194" y="1965"/>
                </a:lnTo>
                <a:lnTo>
                  <a:pt x="1357" y="1990"/>
                </a:lnTo>
                <a:lnTo>
                  <a:pt x="1525" y="2006"/>
                </a:lnTo>
                <a:lnTo>
                  <a:pt x="1700" y="2012"/>
                </a:lnTo>
                <a:lnTo>
                  <a:pt x="1874" y="2006"/>
                </a:lnTo>
                <a:lnTo>
                  <a:pt x="2042" y="1990"/>
                </a:lnTo>
                <a:lnTo>
                  <a:pt x="2205" y="1965"/>
                </a:lnTo>
                <a:lnTo>
                  <a:pt x="2361" y="1932"/>
                </a:lnTo>
                <a:lnTo>
                  <a:pt x="2650" y="1839"/>
                </a:lnTo>
                <a:lnTo>
                  <a:pt x="2781" y="1781"/>
                </a:lnTo>
                <a:lnTo>
                  <a:pt x="2902" y="1716"/>
                </a:lnTo>
                <a:lnTo>
                  <a:pt x="3109" y="1568"/>
                </a:lnTo>
                <a:lnTo>
                  <a:pt x="3195" y="1484"/>
                </a:lnTo>
                <a:lnTo>
                  <a:pt x="3266" y="1397"/>
                </a:lnTo>
                <a:lnTo>
                  <a:pt x="3323" y="1304"/>
                </a:lnTo>
                <a:lnTo>
                  <a:pt x="3364" y="1207"/>
                </a:lnTo>
                <a:lnTo>
                  <a:pt x="3391" y="1108"/>
                </a:lnTo>
                <a:lnTo>
                  <a:pt x="3400" y="1006"/>
                </a:lnTo>
              </a:path>
            </a:pathLst>
          </a:custGeom>
          <a:noFill/>
          <a:ln w="58738">
            <a:solidFill>
              <a:srgbClr val="FF0000"/>
            </a:solidFill>
            <a:round/>
            <a:headEnd/>
            <a:tailEnd/>
          </a:ln>
        </p:spPr>
        <p:txBody>
          <a:bodyPr/>
          <a:lstStyle/>
          <a:p>
            <a:endParaRPr lang="en-US"/>
          </a:p>
        </p:txBody>
      </p:sp>
      <p:sp>
        <p:nvSpPr>
          <p:cNvPr id="20535" name="Rectangle 60"/>
          <p:cNvSpPr>
            <a:spLocks noChangeArrowheads="1"/>
          </p:cNvSpPr>
          <p:nvPr/>
        </p:nvSpPr>
        <p:spPr bwMode="auto">
          <a:xfrm>
            <a:off x="582425" y="5167313"/>
            <a:ext cx="1346522" cy="430887"/>
          </a:xfrm>
          <a:prstGeom prst="rect">
            <a:avLst/>
          </a:prstGeom>
          <a:noFill/>
          <a:ln w="9525">
            <a:noFill/>
            <a:miter lim="800000"/>
            <a:headEnd/>
            <a:tailEnd/>
          </a:ln>
        </p:spPr>
        <p:txBody>
          <a:bodyPr wrap="none" lIns="0" tIns="0" rIns="0" bIns="0">
            <a:spAutoFit/>
          </a:bodyPr>
          <a:lstStyle/>
          <a:p>
            <a:pPr>
              <a:defRPr/>
            </a:pPr>
            <a:r>
              <a:rPr lang="en-US" dirty="0" smtClean="0">
                <a:solidFill>
                  <a:srgbClr val="99FF66"/>
                </a:solidFill>
                <a:effectLst>
                  <a:outerShdw blurRad="38100" dist="38100" dir="2700000" algn="tl">
                    <a:srgbClr val="000000"/>
                  </a:outerShdw>
                </a:effectLst>
              </a:rPr>
              <a:t>Sample</a:t>
            </a:r>
            <a:endParaRPr lang="en-US" dirty="0">
              <a:solidFill>
                <a:srgbClr val="99FF66"/>
              </a:solidFill>
              <a:effectLst>
                <a:outerShdw blurRad="38100" dist="38100" dir="2700000" algn="tl">
                  <a:srgbClr val="000000"/>
                </a:outerShdw>
              </a:effectLst>
            </a:endParaRPr>
          </a:p>
        </p:txBody>
      </p:sp>
      <p:sp>
        <p:nvSpPr>
          <p:cNvPr id="20536" name="Rectangle 61"/>
          <p:cNvSpPr>
            <a:spLocks noChangeArrowheads="1"/>
          </p:cNvSpPr>
          <p:nvPr/>
        </p:nvSpPr>
        <p:spPr bwMode="auto">
          <a:xfrm>
            <a:off x="2970213" y="4032250"/>
            <a:ext cx="796925" cy="320675"/>
          </a:xfrm>
          <a:prstGeom prst="rect">
            <a:avLst/>
          </a:prstGeom>
          <a:noFill/>
          <a:ln w="9525">
            <a:noFill/>
            <a:miter lim="800000"/>
            <a:headEnd/>
            <a:tailEnd/>
          </a:ln>
        </p:spPr>
        <p:txBody>
          <a:bodyPr wrap="none" lIns="0" tIns="0" rIns="0" bIns="0">
            <a:spAutoFit/>
          </a:bodyPr>
          <a:lstStyle/>
          <a:p>
            <a:pPr>
              <a:defRPr/>
            </a:pPr>
            <a:r>
              <a:rPr lang="en-US" sz="2100" b="1">
                <a:solidFill>
                  <a:srgbClr val="000080"/>
                </a:solidFill>
                <a:effectLst>
                  <a:outerShdw blurRad="38100" dist="38100" dir="2700000" algn="tl">
                    <a:srgbClr val="000000"/>
                  </a:outerShdw>
                </a:effectLst>
              </a:rPr>
              <a:t>Drop</a:t>
            </a:r>
            <a:r>
              <a:rPr lang="en-US" sz="2100" b="1">
                <a:solidFill>
                  <a:srgbClr val="000080"/>
                </a:solidFill>
                <a:latin typeface="Arial" charset="0"/>
              </a:rPr>
              <a:t> </a:t>
            </a:r>
            <a:endParaRPr lang="en-US" sz="2400">
              <a:solidFill>
                <a:schemeClr val="tx1"/>
              </a:solidFill>
              <a:latin typeface="Times New Roman" pitchFamily="18" charset="0"/>
            </a:endParaRPr>
          </a:p>
        </p:txBody>
      </p:sp>
      <p:sp>
        <p:nvSpPr>
          <p:cNvPr id="20537" name="Rectangle 62"/>
          <p:cNvSpPr>
            <a:spLocks noChangeArrowheads="1"/>
          </p:cNvSpPr>
          <p:nvPr/>
        </p:nvSpPr>
        <p:spPr bwMode="auto">
          <a:xfrm>
            <a:off x="3009900" y="4356100"/>
            <a:ext cx="452438" cy="320675"/>
          </a:xfrm>
          <a:prstGeom prst="rect">
            <a:avLst/>
          </a:prstGeom>
          <a:noFill/>
          <a:ln w="9525">
            <a:noFill/>
            <a:miter lim="800000"/>
            <a:headEnd/>
            <a:tailEnd/>
          </a:ln>
        </p:spPr>
        <p:txBody>
          <a:bodyPr wrap="none" lIns="0" tIns="0" rIns="0" bIns="0">
            <a:spAutoFit/>
          </a:bodyPr>
          <a:lstStyle/>
          <a:p>
            <a:pPr>
              <a:defRPr/>
            </a:pPr>
            <a:r>
              <a:rPr lang="en-US" sz="2100" b="1">
                <a:solidFill>
                  <a:srgbClr val="000080"/>
                </a:solidFill>
                <a:effectLst>
                  <a:outerShdw blurRad="38100" dist="38100" dir="2700000" algn="tl">
                    <a:srgbClr val="000000"/>
                  </a:outerShdw>
                </a:effectLst>
              </a:rPr>
              <a:t>Off</a:t>
            </a:r>
          </a:p>
        </p:txBody>
      </p:sp>
      <p:sp>
        <p:nvSpPr>
          <p:cNvPr id="19514" name="Line 63"/>
          <p:cNvSpPr>
            <a:spLocks noChangeShapeType="1"/>
          </p:cNvSpPr>
          <p:nvPr/>
        </p:nvSpPr>
        <p:spPr bwMode="auto">
          <a:xfrm flipV="1">
            <a:off x="3581400" y="4267200"/>
            <a:ext cx="871538" cy="103188"/>
          </a:xfrm>
          <a:prstGeom prst="line">
            <a:avLst/>
          </a:prstGeom>
          <a:noFill/>
          <a:ln w="58738">
            <a:solidFill>
              <a:srgbClr val="FFFF00"/>
            </a:solidFill>
            <a:round/>
            <a:headEnd/>
            <a:tailEnd/>
          </a:ln>
        </p:spPr>
        <p:txBody>
          <a:bodyPr/>
          <a:lstStyle/>
          <a:p>
            <a:endParaRPr lang="en-US"/>
          </a:p>
        </p:txBody>
      </p:sp>
      <p:sp>
        <p:nvSpPr>
          <p:cNvPr id="19515" name="Freeform 64"/>
          <p:cNvSpPr>
            <a:spLocks/>
          </p:cNvSpPr>
          <p:nvPr/>
        </p:nvSpPr>
        <p:spPr bwMode="auto">
          <a:xfrm>
            <a:off x="4362450" y="4160838"/>
            <a:ext cx="244475" cy="231775"/>
          </a:xfrm>
          <a:custGeom>
            <a:avLst/>
            <a:gdLst>
              <a:gd name="T0" fmla="*/ 0 w 463"/>
              <a:gd name="T1" fmla="*/ 0 h 437"/>
              <a:gd name="T2" fmla="*/ 2147483647 w 463"/>
              <a:gd name="T3" fmla="*/ 2147483647 h 437"/>
              <a:gd name="T4" fmla="*/ 2147483647 w 463"/>
              <a:gd name="T5" fmla="*/ 2147483647 h 437"/>
              <a:gd name="T6" fmla="*/ 2147483647 w 463"/>
              <a:gd name="T7" fmla="*/ 2147483647 h 437"/>
              <a:gd name="T8" fmla="*/ 0 w 463"/>
              <a:gd name="T9" fmla="*/ 0 h 437"/>
              <a:gd name="T10" fmla="*/ 0 60000 65536"/>
              <a:gd name="T11" fmla="*/ 0 60000 65536"/>
              <a:gd name="T12" fmla="*/ 0 60000 65536"/>
              <a:gd name="T13" fmla="*/ 0 60000 65536"/>
              <a:gd name="T14" fmla="*/ 0 60000 65536"/>
              <a:gd name="T15" fmla="*/ 0 w 463"/>
              <a:gd name="T16" fmla="*/ 0 h 437"/>
              <a:gd name="T17" fmla="*/ 463 w 463"/>
              <a:gd name="T18" fmla="*/ 437 h 437"/>
            </a:gdLst>
            <a:ahLst/>
            <a:cxnLst>
              <a:cxn ang="T10">
                <a:pos x="T0" y="T1"/>
              </a:cxn>
              <a:cxn ang="T11">
                <a:pos x="T2" y="T3"/>
              </a:cxn>
              <a:cxn ang="T12">
                <a:pos x="T4" y="T5"/>
              </a:cxn>
              <a:cxn ang="T13">
                <a:pos x="T6" y="T7"/>
              </a:cxn>
              <a:cxn ang="T14">
                <a:pos x="T8" y="T9"/>
              </a:cxn>
            </a:cxnLst>
            <a:rect l="T15" t="T16" r="T17" b="T18"/>
            <a:pathLst>
              <a:path w="463" h="437">
                <a:moveTo>
                  <a:pt x="0" y="0"/>
                </a:moveTo>
                <a:lnTo>
                  <a:pt x="463" y="167"/>
                </a:lnTo>
                <a:lnTo>
                  <a:pt x="52" y="437"/>
                </a:lnTo>
                <a:lnTo>
                  <a:pt x="171" y="201"/>
                </a:lnTo>
                <a:lnTo>
                  <a:pt x="0" y="0"/>
                </a:lnTo>
                <a:close/>
              </a:path>
            </a:pathLst>
          </a:custGeom>
          <a:solidFill>
            <a:srgbClr val="FFFF00"/>
          </a:solidFill>
          <a:ln w="9525">
            <a:noFill/>
            <a:round/>
            <a:headEnd/>
            <a:tailEnd/>
          </a:ln>
        </p:spPr>
        <p:txBody>
          <a:bodyPr/>
          <a:lstStyle/>
          <a:p>
            <a:endParaRPr lang="en-US"/>
          </a:p>
        </p:txBody>
      </p:sp>
      <p:sp>
        <p:nvSpPr>
          <p:cNvPr id="19518" name="Line 67"/>
          <p:cNvSpPr>
            <a:spLocks noChangeShapeType="1"/>
          </p:cNvSpPr>
          <p:nvPr/>
        </p:nvSpPr>
        <p:spPr bwMode="auto">
          <a:xfrm>
            <a:off x="2187575" y="2997200"/>
            <a:ext cx="661988" cy="687388"/>
          </a:xfrm>
          <a:prstGeom prst="line">
            <a:avLst/>
          </a:prstGeom>
          <a:noFill/>
          <a:ln w="58738">
            <a:solidFill>
              <a:srgbClr val="FFFF00"/>
            </a:solidFill>
            <a:round/>
            <a:headEnd/>
            <a:tailEnd/>
          </a:ln>
        </p:spPr>
        <p:txBody>
          <a:bodyPr/>
          <a:lstStyle/>
          <a:p>
            <a:endParaRPr lang="en-US"/>
          </a:p>
        </p:txBody>
      </p:sp>
      <p:sp>
        <p:nvSpPr>
          <p:cNvPr id="19519" name="Freeform 68"/>
          <p:cNvSpPr>
            <a:spLocks/>
          </p:cNvSpPr>
          <p:nvPr/>
        </p:nvSpPr>
        <p:spPr bwMode="auto">
          <a:xfrm>
            <a:off x="2711450" y="3548063"/>
            <a:ext cx="244475" cy="247650"/>
          </a:xfrm>
          <a:custGeom>
            <a:avLst/>
            <a:gdLst>
              <a:gd name="T0" fmla="*/ 2147483647 w 464"/>
              <a:gd name="T1" fmla="*/ 0 h 469"/>
              <a:gd name="T2" fmla="*/ 2147483647 w 464"/>
              <a:gd name="T3" fmla="*/ 2147483647 h 469"/>
              <a:gd name="T4" fmla="*/ 0 w 464"/>
              <a:gd name="T5" fmla="*/ 2147483647 h 469"/>
              <a:gd name="T6" fmla="*/ 2147483647 w 464"/>
              <a:gd name="T7" fmla="*/ 2147483647 h 469"/>
              <a:gd name="T8" fmla="*/ 2147483647 w 464"/>
              <a:gd name="T9" fmla="*/ 0 h 469"/>
              <a:gd name="T10" fmla="*/ 0 60000 65536"/>
              <a:gd name="T11" fmla="*/ 0 60000 65536"/>
              <a:gd name="T12" fmla="*/ 0 60000 65536"/>
              <a:gd name="T13" fmla="*/ 0 60000 65536"/>
              <a:gd name="T14" fmla="*/ 0 60000 65536"/>
              <a:gd name="T15" fmla="*/ 0 w 464"/>
              <a:gd name="T16" fmla="*/ 0 h 469"/>
              <a:gd name="T17" fmla="*/ 464 w 464"/>
              <a:gd name="T18" fmla="*/ 469 h 469"/>
            </a:gdLst>
            <a:ahLst/>
            <a:cxnLst>
              <a:cxn ang="T10">
                <a:pos x="T0" y="T1"/>
              </a:cxn>
              <a:cxn ang="T11">
                <a:pos x="T2" y="T3"/>
              </a:cxn>
              <a:cxn ang="T12">
                <a:pos x="T4" y="T5"/>
              </a:cxn>
              <a:cxn ang="T13">
                <a:pos x="T6" y="T7"/>
              </a:cxn>
              <a:cxn ang="T14">
                <a:pos x="T8" y="T9"/>
              </a:cxn>
            </a:cxnLst>
            <a:rect l="T15" t="T16" r="T17" b="T18"/>
            <a:pathLst>
              <a:path w="464" h="469">
                <a:moveTo>
                  <a:pt x="317" y="0"/>
                </a:moveTo>
                <a:lnTo>
                  <a:pt x="464" y="469"/>
                </a:lnTo>
                <a:lnTo>
                  <a:pt x="0" y="305"/>
                </a:lnTo>
                <a:lnTo>
                  <a:pt x="261" y="259"/>
                </a:lnTo>
                <a:lnTo>
                  <a:pt x="317" y="0"/>
                </a:lnTo>
                <a:close/>
              </a:path>
            </a:pathLst>
          </a:custGeom>
          <a:solidFill>
            <a:srgbClr val="FFFF00"/>
          </a:solidFill>
          <a:ln w="9525">
            <a:noFill/>
            <a:round/>
            <a:headEnd/>
            <a:tailEnd/>
          </a:ln>
        </p:spPr>
        <p:txBody>
          <a:bodyPr/>
          <a:lstStyle/>
          <a:p>
            <a:endParaRPr lang="en-US"/>
          </a:p>
        </p:txBody>
      </p:sp>
      <p:sp>
        <p:nvSpPr>
          <p:cNvPr id="19520" name="Line 69"/>
          <p:cNvSpPr>
            <a:spLocks noChangeShapeType="1"/>
          </p:cNvSpPr>
          <p:nvPr/>
        </p:nvSpPr>
        <p:spPr bwMode="auto">
          <a:xfrm flipV="1">
            <a:off x="2198688" y="4059238"/>
            <a:ext cx="139700" cy="7937"/>
          </a:xfrm>
          <a:prstGeom prst="line">
            <a:avLst/>
          </a:prstGeom>
          <a:noFill/>
          <a:ln w="58738">
            <a:solidFill>
              <a:srgbClr val="FFFF00"/>
            </a:solidFill>
            <a:round/>
            <a:headEnd/>
            <a:tailEnd/>
          </a:ln>
        </p:spPr>
        <p:txBody>
          <a:bodyPr/>
          <a:lstStyle/>
          <a:p>
            <a:endParaRPr lang="en-US"/>
          </a:p>
        </p:txBody>
      </p:sp>
      <p:sp>
        <p:nvSpPr>
          <p:cNvPr id="19521" name="Freeform 70"/>
          <p:cNvSpPr>
            <a:spLocks/>
          </p:cNvSpPr>
          <p:nvPr/>
        </p:nvSpPr>
        <p:spPr bwMode="auto">
          <a:xfrm>
            <a:off x="2257425" y="3944938"/>
            <a:ext cx="234950" cy="231775"/>
          </a:xfrm>
          <a:custGeom>
            <a:avLst/>
            <a:gdLst>
              <a:gd name="T0" fmla="*/ 0 w 445"/>
              <a:gd name="T1" fmla="*/ 0 h 440"/>
              <a:gd name="T2" fmla="*/ 2147483647 w 445"/>
              <a:gd name="T3" fmla="*/ 2147483647 h 440"/>
              <a:gd name="T4" fmla="*/ 2147483647 w 445"/>
              <a:gd name="T5" fmla="*/ 2147483647 h 440"/>
              <a:gd name="T6" fmla="*/ 2147483647 w 445"/>
              <a:gd name="T7" fmla="*/ 2147483647 h 440"/>
              <a:gd name="T8" fmla="*/ 0 w 445"/>
              <a:gd name="T9" fmla="*/ 0 h 440"/>
              <a:gd name="T10" fmla="*/ 0 60000 65536"/>
              <a:gd name="T11" fmla="*/ 0 60000 65536"/>
              <a:gd name="T12" fmla="*/ 0 60000 65536"/>
              <a:gd name="T13" fmla="*/ 0 60000 65536"/>
              <a:gd name="T14" fmla="*/ 0 60000 65536"/>
              <a:gd name="T15" fmla="*/ 0 w 445"/>
              <a:gd name="T16" fmla="*/ 0 h 440"/>
              <a:gd name="T17" fmla="*/ 445 w 445"/>
              <a:gd name="T18" fmla="*/ 440 h 440"/>
            </a:gdLst>
            <a:ahLst/>
            <a:cxnLst>
              <a:cxn ang="T10">
                <a:pos x="T0" y="T1"/>
              </a:cxn>
              <a:cxn ang="T11">
                <a:pos x="T2" y="T3"/>
              </a:cxn>
              <a:cxn ang="T12">
                <a:pos x="T4" y="T5"/>
              </a:cxn>
              <a:cxn ang="T13">
                <a:pos x="T6" y="T7"/>
              </a:cxn>
              <a:cxn ang="T14">
                <a:pos x="T8" y="T9"/>
              </a:cxn>
            </a:cxnLst>
            <a:rect l="T15" t="T16" r="T17" b="T18"/>
            <a:pathLst>
              <a:path w="445" h="440">
                <a:moveTo>
                  <a:pt x="0" y="0"/>
                </a:moveTo>
                <a:lnTo>
                  <a:pt x="445" y="209"/>
                </a:lnTo>
                <a:lnTo>
                  <a:pt x="11" y="440"/>
                </a:lnTo>
                <a:lnTo>
                  <a:pt x="152" y="216"/>
                </a:lnTo>
                <a:lnTo>
                  <a:pt x="0" y="0"/>
                </a:lnTo>
                <a:close/>
              </a:path>
            </a:pathLst>
          </a:custGeom>
          <a:solidFill>
            <a:srgbClr val="FFFF00"/>
          </a:solidFill>
          <a:ln w="9525">
            <a:noFill/>
            <a:round/>
            <a:headEnd/>
            <a:tailEnd/>
          </a:ln>
        </p:spPr>
        <p:txBody>
          <a:bodyPr/>
          <a:lstStyle/>
          <a:p>
            <a:endParaRPr lang="en-US"/>
          </a:p>
        </p:txBody>
      </p:sp>
      <p:sp>
        <p:nvSpPr>
          <p:cNvPr id="20546" name="Rectangle 71"/>
          <p:cNvSpPr>
            <a:spLocks noChangeArrowheads="1"/>
          </p:cNvSpPr>
          <p:nvPr/>
        </p:nvSpPr>
        <p:spPr bwMode="auto">
          <a:xfrm>
            <a:off x="572900" y="3849688"/>
            <a:ext cx="1346522" cy="430887"/>
          </a:xfrm>
          <a:prstGeom prst="rect">
            <a:avLst/>
          </a:prstGeom>
          <a:noFill/>
          <a:ln w="9525">
            <a:noFill/>
            <a:miter lim="800000"/>
            <a:headEnd/>
            <a:tailEnd/>
          </a:ln>
        </p:spPr>
        <p:txBody>
          <a:bodyPr wrap="none" lIns="0" tIns="0" rIns="0" bIns="0">
            <a:spAutoFit/>
          </a:bodyPr>
          <a:lstStyle/>
          <a:p>
            <a:pPr>
              <a:defRPr/>
            </a:pPr>
            <a:r>
              <a:rPr lang="en-US" dirty="0" smtClean="0">
                <a:solidFill>
                  <a:srgbClr val="99FF66"/>
                </a:solidFill>
                <a:effectLst>
                  <a:outerShdw blurRad="38100" dist="38100" dir="2700000" algn="tl">
                    <a:srgbClr val="000000"/>
                  </a:outerShdw>
                </a:effectLst>
              </a:rPr>
              <a:t>Sample</a:t>
            </a:r>
            <a:endParaRPr lang="en-US" dirty="0">
              <a:solidFill>
                <a:srgbClr val="99FF66"/>
              </a:solidFill>
              <a:effectLst>
                <a:outerShdw blurRad="38100" dist="38100" dir="2700000" algn="tl">
                  <a:srgbClr val="000000"/>
                </a:outerShdw>
              </a:effectLst>
            </a:endParaRPr>
          </a:p>
        </p:txBody>
      </p:sp>
      <p:sp>
        <p:nvSpPr>
          <p:cNvPr id="20547" name="Rectangle 72"/>
          <p:cNvSpPr>
            <a:spLocks noChangeArrowheads="1"/>
          </p:cNvSpPr>
          <p:nvPr/>
        </p:nvSpPr>
        <p:spPr bwMode="auto">
          <a:xfrm>
            <a:off x="587187" y="2667000"/>
            <a:ext cx="1346522" cy="430887"/>
          </a:xfrm>
          <a:prstGeom prst="rect">
            <a:avLst/>
          </a:prstGeom>
          <a:noFill/>
          <a:ln w="9525">
            <a:noFill/>
            <a:miter lim="800000"/>
            <a:headEnd/>
            <a:tailEnd/>
          </a:ln>
        </p:spPr>
        <p:txBody>
          <a:bodyPr wrap="none" lIns="0" tIns="0" rIns="0" bIns="0">
            <a:spAutoFit/>
          </a:bodyPr>
          <a:lstStyle/>
          <a:p>
            <a:pPr>
              <a:defRPr/>
            </a:pPr>
            <a:r>
              <a:rPr lang="en-US" dirty="0" smtClean="0">
                <a:solidFill>
                  <a:srgbClr val="99FF66"/>
                </a:solidFill>
                <a:effectLst>
                  <a:outerShdw blurRad="38100" dist="38100" dir="2700000" algn="tl">
                    <a:srgbClr val="000000"/>
                  </a:outerShdw>
                </a:effectLst>
              </a:rPr>
              <a:t>Sample</a:t>
            </a:r>
            <a:endParaRPr lang="en-US" dirty="0">
              <a:solidFill>
                <a:srgbClr val="99FF66"/>
              </a:solidFill>
              <a:effectLst>
                <a:outerShdw blurRad="38100" dist="38100" dir="2700000" algn="tl">
                  <a:srgbClr val="000000"/>
                </a:outerShdw>
              </a:effectLst>
            </a:endParaRPr>
          </a:p>
        </p:txBody>
      </p:sp>
      <p:sp>
        <p:nvSpPr>
          <p:cNvPr id="20548" name="Rectangle 73"/>
          <p:cNvSpPr>
            <a:spLocks noChangeArrowheads="1"/>
          </p:cNvSpPr>
          <p:nvPr/>
        </p:nvSpPr>
        <p:spPr bwMode="auto">
          <a:xfrm>
            <a:off x="2706500" y="1798638"/>
            <a:ext cx="1346522" cy="430887"/>
          </a:xfrm>
          <a:prstGeom prst="rect">
            <a:avLst/>
          </a:prstGeom>
          <a:noFill/>
          <a:ln w="9525">
            <a:noFill/>
            <a:miter lim="800000"/>
            <a:headEnd/>
            <a:tailEnd/>
          </a:ln>
        </p:spPr>
        <p:txBody>
          <a:bodyPr wrap="none" lIns="0" tIns="0" rIns="0" bIns="0">
            <a:spAutoFit/>
          </a:bodyPr>
          <a:lstStyle/>
          <a:p>
            <a:pPr>
              <a:defRPr/>
            </a:pPr>
            <a:r>
              <a:rPr lang="en-US" dirty="0" smtClean="0">
                <a:solidFill>
                  <a:srgbClr val="99FF66"/>
                </a:solidFill>
                <a:effectLst>
                  <a:outerShdw blurRad="38100" dist="38100" dir="2700000" algn="tl">
                    <a:srgbClr val="000000"/>
                  </a:outerShdw>
                </a:effectLst>
              </a:rPr>
              <a:t>Sample</a:t>
            </a:r>
            <a:endParaRPr lang="en-US" dirty="0">
              <a:solidFill>
                <a:srgbClr val="99FF66"/>
              </a:solidFill>
              <a:effectLst>
                <a:outerShdw blurRad="38100" dist="38100" dir="2700000" algn="tl">
                  <a:srgbClr val="000000"/>
                </a:outerShdw>
              </a:effectLst>
            </a:endParaRPr>
          </a:p>
        </p:txBody>
      </p:sp>
      <p:sp>
        <p:nvSpPr>
          <p:cNvPr id="20549" name="Rectangle 74"/>
          <p:cNvSpPr>
            <a:spLocks noChangeArrowheads="1"/>
          </p:cNvSpPr>
          <p:nvPr/>
        </p:nvSpPr>
        <p:spPr bwMode="auto">
          <a:xfrm>
            <a:off x="4727387" y="1579563"/>
            <a:ext cx="1346522" cy="430887"/>
          </a:xfrm>
          <a:prstGeom prst="rect">
            <a:avLst/>
          </a:prstGeom>
          <a:noFill/>
          <a:ln w="9525">
            <a:noFill/>
            <a:miter lim="800000"/>
            <a:headEnd/>
            <a:tailEnd/>
          </a:ln>
        </p:spPr>
        <p:txBody>
          <a:bodyPr wrap="none" lIns="0" tIns="0" rIns="0" bIns="0">
            <a:spAutoFit/>
          </a:bodyPr>
          <a:lstStyle/>
          <a:p>
            <a:pPr>
              <a:defRPr/>
            </a:pPr>
            <a:r>
              <a:rPr lang="en-US" dirty="0" smtClean="0">
                <a:solidFill>
                  <a:srgbClr val="99FF66"/>
                </a:solidFill>
                <a:effectLst>
                  <a:outerShdw blurRad="38100" dist="38100" dir="2700000" algn="tl">
                    <a:srgbClr val="000000"/>
                  </a:outerShdw>
                </a:effectLst>
              </a:rPr>
              <a:t>Sample</a:t>
            </a:r>
            <a:endParaRPr lang="en-US" dirty="0">
              <a:solidFill>
                <a:srgbClr val="99FF66"/>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098" name="Group 10"/>
          <p:cNvGrpSpPr>
            <a:grpSpLocks/>
          </p:cNvGrpSpPr>
          <p:nvPr/>
        </p:nvGrpSpPr>
        <p:grpSpPr bwMode="auto">
          <a:xfrm>
            <a:off x="723900" y="488950"/>
            <a:ext cx="8810625" cy="5791200"/>
            <a:chOff x="870734" y="292329"/>
            <a:chExt cx="8810572" cy="5791963"/>
          </a:xfrm>
        </p:grpSpPr>
        <p:pic>
          <p:nvPicPr>
            <p:cNvPr id="4099" name="Picture 10"/>
            <p:cNvPicPr>
              <a:picLocks noChangeAspect="1" noChangeArrowheads="1"/>
            </p:cNvPicPr>
            <p:nvPr/>
          </p:nvPicPr>
          <p:blipFill>
            <a:blip r:embed="rId3" cstate="print"/>
            <a:srcRect/>
            <a:stretch>
              <a:fillRect/>
            </a:stretch>
          </p:blipFill>
          <p:spPr bwMode="auto">
            <a:xfrm>
              <a:off x="6664567" y="3727937"/>
              <a:ext cx="3016739" cy="2262554"/>
            </a:xfrm>
            <a:prstGeom prst="rect">
              <a:avLst/>
            </a:prstGeom>
            <a:noFill/>
            <a:ln w="9525">
              <a:noFill/>
              <a:miter lim="800000"/>
              <a:headEnd/>
              <a:tailEnd/>
            </a:ln>
          </p:spPr>
        </p:pic>
        <p:pic>
          <p:nvPicPr>
            <p:cNvPr id="4100" name="Picture 6" descr="V:\DOWWMB\Watershed Watch\SOP\Photos\dr_kingsolver01.JPG"/>
            <p:cNvPicPr>
              <a:picLocks noChangeAspect="1" noChangeArrowheads="1"/>
            </p:cNvPicPr>
            <p:nvPr/>
          </p:nvPicPr>
          <p:blipFill>
            <a:blip r:embed="rId4" cstate="print"/>
            <a:srcRect/>
            <a:stretch>
              <a:fillRect/>
            </a:stretch>
          </p:blipFill>
          <p:spPr bwMode="auto">
            <a:xfrm>
              <a:off x="3875476" y="4056186"/>
              <a:ext cx="2191216" cy="1643412"/>
            </a:xfrm>
            <a:prstGeom prst="rect">
              <a:avLst/>
            </a:prstGeom>
            <a:noFill/>
            <a:ln w="9525">
              <a:noFill/>
              <a:miter lim="800000"/>
              <a:headEnd/>
              <a:tailEnd/>
            </a:ln>
          </p:spPr>
        </p:pic>
        <p:pic>
          <p:nvPicPr>
            <p:cNvPr id="4101" name="Picture 9"/>
            <p:cNvPicPr>
              <a:picLocks noChangeAspect="1" noChangeArrowheads="1"/>
            </p:cNvPicPr>
            <p:nvPr/>
          </p:nvPicPr>
          <p:blipFill>
            <a:blip r:embed="rId5" cstate="print"/>
            <a:srcRect/>
            <a:stretch>
              <a:fillRect/>
            </a:stretch>
          </p:blipFill>
          <p:spPr bwMode="auto">
            <a:xfrm>
              <a:off x="6295296" y="558318"/>
              <a:ext cx="2637692" cy="1978269"/>
            </a:xfrm>
            <a:prstGeom prst="rect">
              <a:avLst/>
            </a:prstGeom>
            <a:noFill/>
            <a:ln w="9525">
              <a:noFill/>
              <a:miter lim="800000"/>
              <a:headEnd/>
              <a:tailEnd/>
            </a:ln>
          </p:spPr>
        </p:pic>
        <p:pic>
          <p:nvPicPr>
            <p:cNvPr id="4102" name="Picture 7" descr="V:\DOWWMB\Watershed Watch\SOP\Photos\DSCN1294.jpg"/>
            <p:cNvPicPr>
              <a:picLocks noChangeAspect="1" noChangeArrowheads="1"/>
            </p:cNvPicPr>
            <p:nvPr/>
          </p:nvPicPr>
          <p:blipFill>
            <a:blip r:embed="rId6" cstate="print"/>
            <a:srcRect/>
            <a:stretch>
              <a:fillRect/>
            </a:stretch>
          </p:blipFill>
          <p:spPr bwMode="auto">
            <a:xfrm>
              <a:off x="1723348" y="292329"/>
              <a:ext cx="2927838" cy="2195879"/>
            </a:xfrm>
            <a:prstGeom prst="rect">
              <a:avLst/>
            </a:prstGeom>
            <a:noFill/>
            <a:ln w="9525">
              <a:noFill/>
              <a:miter lim="800000"/>
              <a:headEnd/>
              <a:tailEnd/>
            </a:ln>
          </p:spPr>
        </p:pic>
        <p:pic>
          <p:nvPicPr>
            <p:cNvPr id="4103" name="Picture 8"/>
            <p:cNvPicPr>
              <a:picLocks noChangeAspect="1" noChangeArrowheads="1"/>
            </p:cNvPicPr>
            <p:nvPr/>
          </p:nvPicPr>
          <p:blipFill>
            <a:blip r:embed="rId7" cstate="print"/>
            <a:srcRect/>
            <a:stretch>
              <a:fillRect/>
            </a:stretch>
          </p:blipFill>
          <p:spPr bwMode="auto">
            <a:xfrm>
              <a:off x="870734" y="2743215"/>
              <a:ext cx="1797779" cy="3341077"/>
            </a:xfrm>
            <a:prstGeom prst="rect">
              <a:avLst/>
            </a:prstGeom>
            <a:noFill/>
            <a:ln w="9525">
              <a:noFill/>
              <a:miter lim="800000"/>
              <a:headEnd/>
              <a:tailEnd/>
            </a:ln>
          </p:spPr>
        </p:pic>
        <p:pic>
          <p:nvPicPr>
            <p:cNvPr id="4104" name="logo-img-id" descr="Logo"/>
            <p:cNvPicPr>
              <a:picLocks noChangeAspect="1" noChangeArrowheads="1"/>
            </p:cNvPicPr>
            <p:nvPr/>
          </p:nvPicPr>
          <p:blipFill>
            <a:blip r:embed="rId8" r:link="rId9" cstate="print"/>
            <a:srcRect/>
            <a:stretch>
              <a:fillRect/>
            </a:stretch>
          </p:blipFill>
          <p:spPr bwMode="auto">
            <a:xfrm>
              <a:off x="2365131" y="2212732"/>
              <a:ext cx="5715000" cy="19050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descr="MVC-054F"/>
          <p:cNvPicPr>
            <a:picLocks noChangeAspect="1" noChangeArrowheads="1"/>
          </p:cNvPicPr>
          <p:nvPr/>
        </p:nvPicPr>
        <p:blipFill>
          <a:blip r:embed="rId3" cstate="print"/>
          <a:srcRect/>
          <a:stretch>
            <a:fillRect/>
          </a:stretch>
        </p:blipFill>
        <p:spPr bwMode="auto">
          <a:xfrm>
            <a:off x="171450" y="152400"/>
            <a:ext cx="5057775" cy="3371850"/>
          </a:xfrm>
          <a:prstGeom prst="rect">
            <a:avLst/>
          </a:prstGeom>
          <a:noFill/>
          <a:ln w="9525">
            <a:noFill/>
            <a:miter lim="800000"/>
            <a:headEnd/>
            <a:tailEnd/>
          </a:ln>
        </p:spPr>
      </p:pic>
      <p:pic>
        <p:nvPicPr>
          <p:cNvPr id="20483" name="Picture 3" descr="MVC-855F"/>
          <p:cNvPicPr>
            <a:picLocks noChangeAspect="1" noChangeArrowheads="1"/>
          </p:cNvPicPr>
          <p:nvPr/>
        </p:nvPicPr>
        <p:blipFill>
          <a:blip r:embed="rId4" cstate="print"/>
          <a:srcRect/>
          <a:stretch>
            <a:fillRect/>
          </a:stretch>
        </p:blipFill>
        <p:spPr bwMode="auto">
          <a:xfrm>
            <a:off x="5314950" y="152400"/>
            <a:ext cx="4972050" cy="3314700"/>
          </a:xfrm>
          <a:prstGeom prst="rect">
            <a:avLst/>
          </a:prstGeom>
          <a:noFill/>
          <a:ln w="9525">
            <a:noFill/>
            <a:miter lim="800000"/>
            <a:headEnd/>
            <a:tailEnd/>
          </a:ln>
        </p:spPr>
      </p:pic>
      <p:pic>
        <p:nvPicPr>
          <p:cNvPr id="20484" name="Picture 5" descr="plate"/>
          <p:cNvPicPr>
            <a:picLocks noChangeAspect="1" noChangeArrowheads="1"/>
          </p:cNvPicPr>
          <p:nvPr/>
        </p:nvPicPr>
        <p:blipFill>
          <a:blip r:embed="rId5" cstate="print"/>
          <a:srcRect/>
          <a:stretch>
            <a:fillRect/>
          </a:stretch>
        </p:blipFill>
        <p:spPr bwMode="auto">
          <a:xfrm>
            <a:off x="5743575" y="3440113"/>
            <a:ext cx="3943350" cy="3417887"/>
          </a:xfrm>
          <a:prstGeom prst="rect">
            <a:avLst/>
          </a:prstGeom>
          <a:noFill/>
          <a:ln w="9525">
            <a:noFill/>
            <a:miter lim="800000"/>
            <a:headEnd/>
            <a:tailEnd/>
          </a:ln>
        </p:spPr>
      </p:pic>
      <p:sp>
        <p:nvSpPr>
          <p:cNvPr id="69638" name="Text Box 6"/>
          <p:cNvSpPr txBox="1">
            <a:spLocks noChangeArrowheads="1"/>
          </p:cNvSpPr>
          <p:nvPr/>
        </p:nvSpPr>
        <p:spPr bwMode="auto">
          <a:xfrm>
            <a:off x="650875" y="152400"/>
            <a:ext cx="8918019" cy="707886"/>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4000" dirty="0">
                <a:solidFill>
                  <a:srgbClr val="FFCC66"/>
                </a:solidFill>
              </a:rPr>
              <a:t>Professional labs analyze samples</a:t>
            </a:r>
          </a:p>
        </p:txBody>
      </p:sp>
      <p:pic>
        <p:nvPicPr>
          <p:cNvPr id="20486" name="Picture 9" descr="QuantiTray"/>
          <p:cNvPicPr>
            <a:picLocks noChangeAspect="1" noChangeArrowheads="1"/>
          </p:cNvPicPr>
          <p:nvPr/>
        </p:nvPicPr>
        <p:blipFill>
          <a:blip r:embed="rId6" cstate="print"/>
          <a:srcRect/>
          <a:stretch>
            <a:fillRect/>
          </a:stretch>
        </p:blipFill>
        <p:spPr bwMode="auto">
          <a:xfrm>
            <a:off x="511175" y="3551238"/>
            <a:ext cx="4408488" cy="33067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a:spLocks noChangeArrowheads="1"/>
          </p:cNvSpPr>
          <p:nvPr/>
        </p:nvSpPr>
        <p:spPr bwMode="auto">
          <a:xfrm>
            <a:off x="0" y="265113"/>
            <a:ext cx="10287000" cy="1231106"/>
          </a:xfrm>
          <a:prstGeom prst="rect">
            <a:avLst/>
          </a:prstGeom>
          <a:noFill/>
          <a:ln w="9525">
            <a:noFill/>
            <a:miter lim="800000"/>
            <a:headEnd/>
            <a:tailEnd/>
          </a:ln>
        </p:spPr>
        <p:txBody>
          <a:bodyPr lIns="0" tIns="0" rIns="0" bIns="0">
            <a:spAutoFit/>
          </a:bodyPr>
          <a:lstStyle/>
          <a:p>
            <a:pPr algn="ctr">
              <a:defRPr/>
            </a:pPr>
            <a:r>
              <a:rPr lang="en-US" sz="4000" dirty="0">
                <a:solidFill>
                  <a:srgbClr val="FFCC66"/>
                </a:solidFill>
                <a:effectLst>
                  <a:outerShdw blurRad="38100" dist="38100" dir="2700000" algn="tl">
                    <a:srgbClr val="000000"/>
                  </a:outerShdw>
                </a:effectLst>
              </a:rPr>
              <a:t>Phase 2 </a:t>
            </a:r>
            <a:r>
              <a:rPr lang="en-US" sz="4000" dirty="0" smtClean="0">
                <a:solidFill>
                  <a:srgbClr val="FFCC66"/>
                </a:solidFill>
                <a:effectLst>
                  <a:outerShdw blurRad="38100" dist="38100" dir="2700000" algn="tl">
                    <a:srgbClr val="000000"/>
                  </a:outerShdw>
                </a:effectLst>
              </a:rPr>
              <a:t>– Biological and Habitat Assessment</a:t>
            </a:r>
            <a:endParaRPr lang="en-US" sz="4000" dirty="0">
              <a:solidFill>
                <a:srgbClr val="FFCC66"/>
              </a:solidFill>
              <a:effectLst>
                <a:outerShdw blurRad="38100" dist="38100" dir="2700000" algn="tl">
                  <a:srgbClr val="000000"/>
                </a:outerShdw>
              </a:effectLst>
            </a:endParaRPr>
          </a:p>
        </p:txBody>
      </p:sp>
      <p:pic>
        <p:nvPicPr>
          <p:cNvPr id="21508" name="Picture 6" descr="MVC-547F"/>
          <p:cNvPicPr>
            <a:picLocks noChangeAspect="1" noChangeArrowheads="1"/>
          </p:cNvPicPr>
          <p:nvPr/>
        </p:nvPicPr>
        <p:blipFill>
          <a:blip r:embed="rId3" cstate="print"/>
          <a:srcRect/>
          <a:stretch>
            <a:fillRect/>
          </a:stretch>
        </p:blipFill>
        <p:spPr bwMode="auto">
          <a:xfrm>
            <a:off x="615957" y="4352177"/>
            <a:ext cx="2544763" cy="2111375"/>
          </a:xfrm>
          <a:prstGeom prst="rect">
            <a:avLst/>
          </a:prstGeom>
          <a:noFill/>
          <a:ln w="9525">
            <a:noFill/>
            <a:miter lim="800000"/>
            <a:headEnd/>
            <a:tailEnd/>
          </a:ln>
        </p:spPr>
      </p:pic>
      <p:sp>
        <p:nvSpPr>
          <p:cNvPr id="15" name="Rectangle 3"/>
          <p:cNvSpPr>
            <a:spLocks noChangeArrowheads="1"/>
          </p:cNvSpPr>
          <p:nvPr/>
        </p:nvSpPr>
        <p:spPr bwMode="auto">
          <a:xfrm>
            <a:off x="3245333" y="4405408"/>
            <a:ext cx="6455613" cy="2062103"/>
          </a:xfrm>
          <a:prstGeom prst="rect">
            <a:avLst/>
          </a:prstGeom>
          <a:noFill/>
          <a:ln w="9525">
            <a:noFill/>
            <a:miter lim="800000"/>
            <a:headEnd/>
            <a:tailEnd/>
          </a:ln>
        </p:spPr>
        <p:txBody>
          <a:bodyPr wrap="none">
            <a:spAutoFit/>
          </a:bodyPr>
          <a:lstStyle/>
          <a:p>
            <a:pPr>
              <a:defRPr/>
            </a:pPr>
            <a:r>
              <a:rPr lang="en-US" sz="3200" dirty="0">
                <a:solidFill>
                  <a:srgbClr val="99FF66"/>
                </a:solidFill>
                <a:effectLst>
                  <a:outerShdw blurRad="38100" dist="38100" dir="2700000" algn="tl">
                    <a:srgbClr val="000000"/>
                  </a:outerShdw>
                </a:effectLst>
              </a:rPr>
              <a:t>Habitat Assessment</a:t>
            </a:r>
          </a:p>
          <a:p>
            <a:pPr>
              <a:defRPr/>
            </a:pPr>
            <a:r>
              <a:rPr lang="en-US" sz="2400" dirty="0">
                <a:effectLst>
                  <a:outerShdw blurRad="38100" dist="38100" dir="2700000" algn="tl">
                    <a:srgbClr val="000000"/>
                  </a:outerShdw>
                </a:effectLst>
              </a:rPr>
              <a:t>	</a:t>
            </a:r>
          </a:p>
          <a:p>
            <a:pPr>
              <a:buFont typeface="Arial" pitchFamily="34" charset="0"/>
              <a:buChar char="•"/>
              <a:defRPr/>
            </a:pPr>
            <a:r>
              <a:rPr lang="en-US" sz="2400" dirty="0">
                <a:effectLst>
                  <a:outerShdw blurRad="38100" dist="38100" dir="2700000" algn="tl">
                    <a:srgbClr val="000000"/>
                  </a:outerShdw>
                </a:effectLst>
              </a:rPr>
              <a:t> </a:t>
            </a:r>
            <a:r>
              <a:rPr lang="en-US" sz="2400" dirty="0" smtClean="0">
                <a:effectLst>
                  <a:outerShdw blurRad="38100" dist="38100" dir="2700000" algn="tl">
                    <a:srgbClr val="000000"/>
                  </a:outerShdw>
                </a:effectLst>
              </a:rPr>
              <a:t> Stream and Watershed Investigation</a:t>
            </a:r>
          </a:p>
          <a:p>
            <a:pPr>
              <a:defRPr/>
            </a:pPr>
            <a:r>
              <a:rPr lang="en-US" sz="2400" dirty="0" smtClean="0">
                <a:effectLst>
                  <a:outerShdw blurRad="38100" dist="38100" dir="2700000" algn="tl">
                    <a:srgbClr val="000000"/>
                  </a:outerShdw>
                </a:effectLst>
              </a:rPr>
              <a:t>    Methods</a:t>
            </a:r>
            <a:endParaRPr lang="en-US" sz="2400" dirty="0">
              <a:effectLst>
                <a:outerShdw blurRad="38100" dist="38100" dir="2700000" algn="tl">
                  <a:srgbClr val="000000"/>
                </a:outerShdw>
              </a:effectLst>
            </a:endParaRPr>
          </a:p>
          <a:p>
            <a:pPr>
              <a:buFont typeface="Arial" pitchFamily="34" charset="0"/>
              <a:buChar char="•"/>
              <a:defRPr/>
            </a:pPr>
            <a:r>
              <a:rPr lang="en-US" sz="2400" dirty="0" smtClean="0">
                <a:effectLst>
                  <a:outerShdw blurRad="38100" dist="38100" dir="2700000" algn="tl">
                    <a:srgbClr val="000000"/>
                  </a:outerShdw>
                </a:effectLst>
              </a:rPr>
              <a:t>  Classroom and Streamside Instruction</a:t>
            </a:r>
            <a:endParaRPr lang="en-US" sz="2400" dirty="0">
              <a:effectLst>
                <a:outerShdw blurRad="38100" dist="38100" dir="2700000" algn="tl">
                  <a:srgbClr val="000000"/>
                </a:outerShdw>
              </a:effectLst>
            </a:endParaRPr>
          </a:p>
        </p:txBody>
      </p:sp>
      <p:grpSp>
        <p:nvGrpSpPr>
          <p:cNvPr id="12" name="Group 11"/>
          <p:cNvGrpSpPr/>
          <p:nvPr/>
        </p:nvGrpSpPr>
        <p:grpSpPr>
          <a:xfrm>
            <a:off x="654601" y="1588617"/>
            <a:ext cx="8468767" cy="2577736"/>
            <a:chOff x="260163" y="1588617"/>
            <a:chExt cx="8468767" cy="2577736"/>
          </a:xfrm>
        </p:grpSpPr>
        <p:sp>
          <p:nvSpPr>
            <p:cNvPr id="13" name="Rectangle 3"/>
            <p:cNvSpPr>
              <a:spLocks noChangeArrowheads="1"/>
            </p:cNvSpPr>
            <p:nvPr/>
          </p:nvSpPr>
          <p:spPr bwMode="auto">
            <a:xfrm>
              <a:off x="260163" y="1588617"/>
              <a:ext cx="6410858" cy="2431435"/>
            </a:xfrm>
            <a:prstGeom prst="rect">
              <a:avLst/>
            </a:prstGeom>
            <a:noFill/>
            <a:ln w="9525">
              <a:noFill/>
              <a:miter lim="800000"/>
              <a:headEnd/>
              <a:tailEnd/>
            </a:ln>
          </p:spPr>
          <p:txBody>
            <a:bodyPr wrap="none">
              <a:spAutoFit/>
            </a:bodyPr>
            <a:lstStyle/>
            <a:p>
              <a:pPr>
                <a:defRPr/>
              </a:pPr>
              <a:r>
                <a:rPr lang="en-US" sz="3200" dirty="0">
                  <a:solidFill>
                    <a:srgbClr val="99FF66"/>
                  </a:solidFill>
                  <a:effectLst>
                    <a:outerShdw blurRad="38100" dist="38100" dir="2700000" algn="tl">
                      <a:srgbClr val="000000"/>
                    </a:outerShdw>
                  </a:effectLst>
                </a:rPr>
                <a:t>Biological Assessment</a:t>
              </a:r>
            </a:p>
            <a:p>
              <a:pPr>
                <a:defRPr/>
              </a:pPr>
              <a:r>
                <a:rPr lang="en-US" sz="2400" dirty="0">
                  <a:solidFill>
                    <a:srgbClr val="99FF66"/>
                  </a:solidFill>
                  <a:effectLst>
                    <a:outerShdw blurRad="38100" dist="38100" dir="2700000" algn="tl">
                      <a:srgbClr val="000000"/>
                    </a:outerShdw>
                  </a:effectLst>
                </a:rPr>
                <a:t>		</a:t>
              </a:r>
              <a:endParaRPr lang="en-US" sz="2400" dirty="0" smtClean="0">
                <a:solidFill>
                  <a:srgbClr val="99FF66"/>
                </a:solidFill>
                <a:effectLst>
                  <a:outerShdw blurRad="38100" dist="38100" dir="2700000" algn="tl">
                    <a:srgbClr val="000000"/>
                  </a:outerShdw>
                </a:effectLst>
              </a:endParaRPr>
            </a:p>
            <a:p>
              <a:pPr>
                <a:buFont typeface="Arial" pitchFamily="34" charset="0"/>
                <a:buChar char="•"/>
                <a:defRPr/>
              </a:pPr>
              <a:r>
                <a:rPr lang="en-US" sz="2400" dirty="0">
                  <a:effectLst>
                    <a:outerShdw blurRad="38100" dist="38100" dir="2700000" algn="tl">
                      <a:srgbClr val="000000"/>
                    </a:outerShdw>
                  </a:effectLst>
                </a:rPr>
                <a:t> </a:t>
              </a:r>
              <a:r>
                <a:rPr lang="en-US" sz="2400" dirty="0" smtClean="0">
                  <a:effectLst>
                    <a:outerShdw blurRad="38100" dist="38100" dir="2700000" algn="tl">
                      <a:srgbClr val="000000"/>
                    </a:outerShdw>
                  </a:effectLst>
                </a:rPr>
                <a:t> Benthic </a:t>
              </a:r>
              <a:r>
                <a:rPr lang="en-US" sz="2400" dirty="0">
                  <a:effectLst>
                    <a:outerShdw blurRad="38100" dist="38100" dir="2700000" algn="tl">
                      <a:srgbClr val="000000"/>
                    </a:outerShdw>
                  </a:effectLst>
                </a:rPr>
                <a:t>Macroinvertebrate </a:t>
              </a:r>
              <a:r>
                <a:rPr lang="en-US" sz="2400" dirty="0" smtClean="0">
                  <a:effectLst>
                    <a:outerShdw blurRad="38100" dist="38100" dir="2700000" algn="tl">
                      <a:srgbClr val="000000"/>
                    </a:outerShdw>
                  </a:effectLst>
                </a:rPr>
                <a:t>Collection  </a:t>
              </a:r>
            </a:p>
            <a:p>
              <a:pPr>
                <a:defRPr/>
              </a:pPr>
              <a:r>
                <a:rPr lang="en-US" sz="2400" dirty="0" smtClean="0">
                  <a:effectLst>
                    <a:outerShdw blurRad="38100" dist="38100" dir="2700000" algn="tl">
                      <a:srgbClr val="000000"/>
                    </a:outerShdw>
                  </a:effectLst>
                </a:rPr>
                <a:t>    and Identification Methods</a:t>
              </a:r>
              <a:endParaRPr lang="en-US" sz="2400" dirty="0">
                <a:effectLst>
                  <a:outerShdw blurRad="38100" dist="38100" dir="2700000" algn="tl">
                    <a:srgbClr val="000000"/>
                  </a:outerShdw>
                </a:effectLst>
              </a:endParaRPr>
            </a:p>
            <a:p>
              <a:pPr>
                <a:buFont typeface="Arial" pitchFamily="34" charset="0"/>
                <a:buChar char="•"/>
                <a:defRPr/>
              </a:pPr>
              <a:r>
                <a:rPr lang="en-US" sz="2400" dirty="0" smtClean="0">
                  <a:effectLst>
                    <a:outerShdw blurRad="38100" dist="38100" dir="2700000" algn="tl">
                      <a:srgbClr val="000000"/>
                    </a:outerShdw>
                  </a:effectLst>
                </a:rPr>
                <a:t>  Classroom and Streamside </a:t>
              </a:r>
            </a:p>
            <a:p>
              <a:pPr>
                <a:defRPr/>
              </a:pPr>
              <a:r>
                <a:rPr lang="en-US" sz="2400" dirty="0" smtClean="0">
                  <a:effectLst>
                    <a:outerShdw blurRad="38100" dist="38100" dir="2700000" algn="tl">
                      <a:srgbClr val="000000"/>
                    </a:outerShdw>
                  </a:effectLst>
                </a:rPr>
                <a:t>    Instruction</a:t>
              </a:r>
              <a:endParaRPr lang="en-US" sz="2400" dirty="0">
                <a:effectLst>
                  <a:outerShdw blurRad="38100" dist="38100" dir="2700000" algn="tl">
                    <a:srgbClr val="000000"/>
                  </a:outerShdw>
                </a:effectLst>
              </a:endParaRPr>
            </a:p>
          </p:txBody>
        </p:sp>
        <p:pic>
          <p:nvPicPr>
            <p:cNvPr id="21513" name="Picture 8" descr="hepta"/>
            <p:cNvPicPr>
              <a:picLocks noChangeAspect="1" noChangeArrowheads="1"/>
            </p:cNvPicPr>
            <p:nvPr/>
          </p:nvPicPr>
          <p:blipFill>
            <a:blip r:embed="rId4" cstate="print"/>
            <a:srcRect/>
            <a:stretch>
              <a:fillRect/>
            </a:stretch>
          </p:blipFill>
          <p:spPr bwMode="auto">
            <a:xfrm>
              <a:off x="7815635" y="2497323"/>
              <a:ext cx="913295" cy="1475689"/>
            </a:xfrm>
            <a:prstGeom prst="rect">
              <a:avLst/>
            </a:prstGeom>
            <a:noFill/>
            <a:ln w="9525">
              <a:noFill/>
              <a:miter lim="800000"/>
              <a:headEnd/>
              <a:tailEnd/>
            </a:ln>
          </p:spPr>
        </p:pic>
        <p:pic>
          <p:nvPicPr>
            <p:cNvPr id="21514" name="Picture 9" descr="penny"/>
            <p:cNvPicPr>
              <a:picLocks noChangeAspect="1" noChangeArrowheads="1"/>
            </p:cNvPicPr>
            <p:nvPr/>
          </p:nvPicPr>
          <p:blipFill>
            <a:blip r:embed="rId5" cstate="print"/>
            <a:srcRect/>
            <a:stretch>
              <a:fillRect/>
            </a:stretch>
          </p:blipFill>
          <p:spPr bwMode="auto">
            <a:xfrm>
              <a:off x="6554312" y="3267849"/>
              <a:ext cx="896950" cy="898504"/>
            </a:xfrm>
            <a:prstGeom prst="rect">
              <a:avLst/>
            </a:prstGeom>
            <a:noFill/>
            <a:ln w="9525">
              <a:noFill/>
              <a:miter lim="800000"/>
              <a:headEnd/>
              <a:tailEnd/>
            </a:ln>
          </p:spPr>
        </p:pic>
        <p:pic>
          <p:nvPicPr>
            <p:cNvPr id="21512" name="Picture 7" descr="damsel"/>
            <p:cNvPicPr>
              <a:picLocks noChangeAspect="1" noChangeArrowheads="1"/>
            </p:cNvPicPr>
            <p:nvPr/>
          </p:nvPicPr>
          <p:blipFill>
            <a:blip r:embed="rId6" cstate="print"/>
            <a:srcRect/>
            <a:stretch>
              <a:fillRect/>
            </a:stretch>
          </p:blipFill>
          <p:spPr bwMode="auto">
            <a:xfrm>
              <a:off x="6573048" y="1670522"/>
              <a:ext cx="1875626" cy="523631"/>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0" y="315913"/>
            <a:ext cx="10287000" cy="1692771"/>
          </a:xfrm>
          <a:prstGeom prst="rect">
            <a:avLst/>
          </a:prstGeom>
          <a:noFill/>
          <a:ln w="9525">
            <a:noFill/>
            <a:miter lim="800000"/>
            <a:headEnd/>
            <a:tailEnd/>
          </a:ln>
        </p:spPr>
        <p:txBody>
          <a:bodyPr>
            <a:spAutoFit/>
          </a:bodyPr>
          <a:lstStyle/>
          <a:p>
            <a:pPr algn="ctr">
              <a:defRPr/>
            </a:pPr>
            <a:r>
              <a:rPr lang="en-US" sz="4000" dirty="0">
                <a:solidFill>
                  <a:srgbClr val="FFCC00"/>
                </a:solidFill>
                <a:effectLst>
                  <a:outerShdw blurRad="38100" dist="38100" dir="2700000" algn="tl">
                    <a:srgbClr val="000000"/>
                  </a:outerShdw>
                </a:effectLst>
              </a:rPr>
              <a:t>Streams are constantly changing </a:t>
            </a:r>
          </a:p>
          <a:p>
            <a:pPr algn="ctr">
              <a:defRPr/>
            </a:pPr>
            <a:endParaRPr lang="en-US" sz="3200" dirty="0">
              <a:solidFill>
                <a:srgbClr val="99FF66"/>
              </a:solidFill>
              <a:effectLst>
                <a:outerShdw blurRad="38100" dist="38100" dir="2700000" algn="tl">
                  <a:srgbClr val="000000"/>
                </a:outerShdw>
              </a:effectLst>
            </a:endParaRPr>
          </a:p>
          <a:p>
            <a:pPr algn="ctr">
              <a:defRPr/>
            </a:pPr>
            <a:endParaRPr lang="en-US" sz="3200" dirty="0">
              <a:solidFill>
                <a:srgbClr val="99FF66"/>
              </a:solidFill>
              <a:effectLst>
                <a:outerShdw blurRad="38100" dist="38100" dir="2700000" algn="tl">
                  <a:srgbClr val="000000"/>
                </a:outerShdw>
              </a:effectLst>
            </a:endParaRPr>
          </a:p>
        </p:txBody>
      </p:sp>
      <p:grpSp>
        <p:nvGrpSpPr>
          <p:cNvPr id="9" name="Group 8"/>
          <p:cNvGrpSpPr/>
          <p:nvPr/>
        </p:nvGrpSpPr>
        <p:grpSpPr>
          <a:xfrm>
            <a:off x="520505" y="3685897"/>
            <a:ext cx="10372725" cy="3114426"/>
            <a:chOff x="161925" y="3685897"/>
            <a:chExt cx="10372725" cy="3114426"/>
          </a:xfrm>
        </p:grpSpPr>
        <p:grpSp>
          <p:nvGrpSpPr>
            <p:cNvPr id="8" name="Group 7"/>
            <p:cNvGrpSpPr/>
            <p:nvPr/>
          </p:nvGrpSpPr>
          <p:grpSpPr>
            <a:xfrm>
              <a:off x="161925" y="3685897"/>
              <a:ext cx="10372725" cy="3114426"/>
              <a:chOff x="161925" y="3345246"/>
              <a:chExt cx="10372725" cy="3114426"/>
            </a:xfrm>
          </p:grpSpPr>
          <p:sp>
            <p:nvSpPr>
              <p:cNvPr id="6147" name="Rectangle 4"/>
              <p:cNvSpPr>
                <a:spLocks noChangeArrowheads="1"/>
              </p:cNvSpPr>
              <p:nvPr/>
            </p:nvSpPr>
            <p:spPr bwMode="auto">
              <a:xfrm>
                <a:off x="161925" y="3351129"/>
                <a:ext cx="4351338" cy="3108543"/>
              </a:xfrm>
              <a:prstGeom prst="rect">
                <a:avLst/>
              </a:prstGeom>
              <a:noFill/>
              <a:ln w="9525">
                <a:noFill/>
                <a:miter lim="800000"/>
                <a:headEnd/>
                <a:tailEnd/>
              </a:ln>
            </p:spPr>
            <p:txBody>
              <a:bodyPr>
                <a:spAutoFit/>
              </a:bodyPr>
              <a:lstStyle/>
              <a:p>
                <a:pPr>
                  <a:defRPr/>
                </a:pPr>
                <a:r>
                  <a:rPr lang="en-US" u="sng" dirty="0">
                    <a:solidFill>
                      <a:srgbClr val="99FF66"/>
                    </a:solidFill>
                    <a:effectLst>
                      <a:outerShdw blurRad="38100" dist="38100" dir="2700000" algn="tl">
                        <a:srgbClr val="000000"/>
                      </a:outerShdw>
                    </a:effectLst>
                  </a:rPr>
                  <a:t>GRAB </a:t>
                </a:r>
                <a:r>
                  <a:rPr lang="en-US" u="sng" dirty="0" smtClean="0">
                    <a:solidFill>
                      <a:srgbClr val="99FF66"/>
                    </a:solidFill>
                    <a:effectLst>
                      <a:outerShdw blurRad="38100" dist="38100" dir="2700000" algn="tl">
                        <a:srgbClr val="000000"/>
                      </a:outerShdw>
                    </a:effectLst>
                  </a:rPr>
                  <a:t>SAMPLE &amp; </a:t>
                </a:r>
              </a:p>
              <a:p>
                <a:pPr>
                  <a:defRPr/>
                </a:pPr>
                <a:r>
                  <a:rPr lang="en-US" u="sng" dirty="0" smtClean="0">
                    <a:solidFill>
                      <a:srgbClr val="99FF66"/>
                    </a:solidFill>
                    <a:effectLst>
                      <a:outerShdw blurRad="38100" dist="38100" dir="2700000" algn="tl">
                        <a:srgbClr val="000000"/>
                      </a:outerShdw>
                    </a:effectLst>
                  </a:rPr>
                  <a:t>FIELD CHEMISTRY</a:t>
                </a:r>
                <a:endParaRPr lang="en-US" dirty="0">
                  <a:solidFill>
                    <a:srgbClr val="99FF66"/>
                  </a:solidFill>
                  <a:effectLst>
                    <a:outerShdw blurRad="38100" dist="38100" dir="2700000" algn="tl">
                      <a:srgbClr val="000000"/>
                    </a:outerShdw>
                  </a:effectLst>
                </a:endParaRPr>
              </a:p>
              <a:p>
                <a:pPr>
                  <a:buFontTx/>
                  <a:buChar char="•"/>
                  <a:defRPr/>
                </a:pPr>
                <a:r>
                  <a:rPr lang="en-US" dirty="0">
                    <a:effectLst>
                      <a:outerShdw blurRad="38100" dist="38100" dir="2700000" algn="tl">
                        <a:srgbClr val="000000"/>
                      </a:outerShdw>
                    </a:effectLst>
                  </a:rPr>
                  <a:t>Instantaneous </a:t>
                </a:r>
                <a:r>
                  <a:rPr lang="en-US" dirty="0" smtClean="0">
                    <a:effectLst>
                      <a:outerShdw blurRad="38100" dist="38100" dir="2700000" algn="tl">
                        <a:srgbClr val="000000"/>
                      </a:outerShdw>
                    </a:effectLst>
                  </a:rPr>
                  <a:t>water</a:t>
                </a:r>
              </a:p>
              <a:p>
                <a:pPr>
                  <a:defRPr/>
                </a:pPr>
                <a:r>
                  <a:rPr lang="en-US" dirty="0" smtClean="0">
                    <a:effectLst>
                      <a:outerShdw blurRad="38100" dist="38100" dir="2700000" algn="tl">
                        <a:srgbClr val="000000"/>
                      </a:outerShdw>
                    </a:effectLst>
                  </a:rPr>
                  <a:t>   quality </a:t>
                </a:r>
                <a:endParaRPr lang="en-US" dirty="0">
                  <a:effectLst>
                    <a:outerShdw blurRad="38100" dist="38100" dir="2700000" algn="tl">
                      <a:srgbClr val="000000"/>
                    </a:outerShdw>
                  </a:effectLst>
                </a:endParaRPr>
              </a:p>
              <a:p>
                <a:pPr>
                  <a:buFontTx/>
                  <a:buChar char="•"/>
                  <a:defRPr/>
                </a:pPr>
                <a:r>
                  <a:rPr lang="en-US" dirty="0">
                    <a:effectLst>
                      <a:outerShdw blurRad="38100" dist="38100" dir="2700000" algn="tl">
                        <a:srgbClr val="000000"/>
                      </a:outerShdw>
                    </a:effectLst>
                  </a:rPr>
                  <a:t>Quick process</a:t>
                </a:r>
              </a:p>
              <a:p>
                <a:pPr>
                  <a:buFontTx/>
                  <a:buChar char="•"/>
                  <a:defRPr/>
                </a:pPr>
                <a:r>
                  <a:rPr lang="en-US" dirty="0">
                    <a:effectLst>
                      <a:outerShdw blurRad="38100" dist="38100" dir="2700000" algn="tl">
                        <a:srgbClr val="000000"/>
                      </a:outerShdw>
                    </a:effectLst>
                  </a:rPr>
                  <a:t>Specific </a:t>
                </a:r>
                <a:r>
                  <a:rPr lang="en-US" dirty="0" smtClean="0">
                    <a:effectLst>
                      <a:outerShdw blurRad="38100" dist="38100" dir="2700000" algn="tl">
                        <a:srgbClr val="000000"/>
                      </a:outerShdw>
                    </a:effectLst>
                  </a:rPr>
                  <a:t>pollutant</a:t>
                </a:r>
              </a:p>
              <a:p>
                <a:pPr>
                  <a:defRPr/>
                </a:pPr>
                <a:r>
                  <a:rPr lang="en-US" dirty="0" smtClean="0">
                    <a:effectLst>
                      <a:outerShdw blurRad="38100" dist="38100" dir="2700000" algn="tl">
                        <a:srgbClr val="000000"/>
                      </a:outerShdw>
                    </a:effectLst>
                  </a:rPr>
                  <a:t>   </a:t>
                </a:r>
                <a:r>
                  <a:rPr lang="en-US" dirty="0">
                    <a:effectLst>
                      <a:outerShdw blurRad="38100" dist="38100" dir="2700000" algn="tl">
                        <a:srgbClr val="000000"/>
                      </a:outerShdw>
                    </a:effectLst>
                  </a:rPr>
                  <a:t>analysis</a:t>
                </a:r>
              </a:p>
            </p:txBody>
          </p:sp>
          <p:sp>
            <p:nvSpPr>
              <p:cNvPr id="4" name="Rectangle 4"/>
              <p:cNvSpPr>
                <a:spLocks noChangeArrowheads="1"/>
              </p:cNvSpPr>
              <p:nvPr/>
            </p:nvSpPr>
            <p:spPr bwMode="auto">
              <a:xfrm>
                <a:off x="5197475" y="3345246"/>
                <a:ext cx="5337175" cy="3108543"/>
              </a:xfrm>
              <a:prstGeom prst="rect">
                <a:avLst/>
              </a:prstGeom>
              <a:noFill/>
              <a:ln w="9525">
                <a:noFill/>
                <a:miter lim="800000"/>
                <a:headEnd/>
                <a:tailEnd/>
              </a:ln>
            </p:spPr>
            <p:txBody>
              <a:bodyPr>
                <a:spAutoFit/>
              </a:bodyPr>
              <a:lstStyle/>
              <a:p>
                <a:pPr>
                  <a:defRPr/>
                </a:pPr>
                <a:r>
                  <a:rPr lang="en-US" u="sng" dirty="0" smtClean="0">
                    <a:solidFill>
                      <a:srgbClr val="99FF66"/>
                    </a:solidFill>
                    <a:effectLst>
                      <a:outerShdw blurRad="38100" dist="38100" dir="2700000" algn="tl">
                        <a:srgbClr val="000000"/>
                      </a:outerShdw>
                    </a:effectLst>
                  </a:rPr>
                  <a:t>BIOLOGICAL &amp; HABITAT</a:t>
                </a:r>
              </a:p>
              <a:p>
                <a:pPr>
                  <a:defRPr/>
                </a:pPr>
                <a:r>
                  <a:rPr lang="en-US" u="sng" dirty="0" smtClean="0">
                    <a:solidFill>
                      <a:srgbClr val="99FF66"/>
                    </a:solidFill>
                    <a:effectLst>
                      <a:outerShdw blurRad="38100" dist="38100" dir="2700000" algn="tl">
                        <a:srgbClr val="000000"/>
                      </a:outerShdw>
                    </a:effectLst>
                  </a:rPr>
                  <a:t>ASSESSMENT</a:t>
                </a:r>
                <a:endParaRPr lang="en-US" u="sng" dirty="0">
                  <a:solidFill>
                    <a:srgbClr val="99FF66"/>
                  </a:solidFill>
                  <a:effectLst>
                    <a:outerShdw blurRad="38100" dist="38100" dir="2700000" algn="tl">
                      <a:srgbClr val="000000"/>
                    </a:outerShdw>
                  </a:effectLst>
                </a:endParaRPr>
              </a:p>
              <a:p>
                <a:pPr>
                  <a:buFontTx/>
                  <a:buChar char="•"/>
                  <a:defRPr/>
                </a:pPr>
                <a:r>
                  <a:rPr lang="en-US" dirty="0">
                    <a:effectLst>
                      <a:outerShdw blurRad="38100" dist="38100" dir="2700000" algn="tl">
                        <a:srgbClr val="000000"/>
                      </a:outerShdw>
                    </a:effectLst>
                  </a:rPr>
                  <a:t>Water quality </a:t>
                </a:r>
                <a:r>
                  <a:rPr lang="en-US" dirty="0" smtClean="0">
                    <a:effectLst>
                      <a:outerShdw blurRad="38100" dist="38100" dir="2700000" algn="tl">
                        <a:srgbClr val="000000"/>
                      </a:outerShdw>
                    </a:effectLst>
                  </a:rPr>
                  <a:t>over</a:t>
                </a:r>
              </a:p>
              <a:p>
                <a:pPr>
                  <a:defRPr/>
                </a:pPr>
                <a:r>
                  <a:rPr lang="en-US" dirty="0" smtClean="0">
                    <a:effectLst>
                      <a:outerShdw blurRad="38100" dist="38100" dir="2700000" algn="tl">
                        <a:srgbClr val="000000"/>
                      </a:outerShdw>
                    </a:effectLst>
                  </a:rPr>
                  <a:t>   </a:t>
                </a:r>
                <a:r>
                  <a:rPr lang="en-US" dirty="0">
                    <a:effectLst>
                      <a:outerShdw blurRad="38100" dist="38100" dir="2700000" algn="tl">
                        <a:srgbClr val="000000"/>
                      </a:outerShdw>
                    </a:effectLst>
                  </a:rPr>
                  <a:t>time</a:t>
                </a:r>
              </a:p>
              <a:p>
                <a:pPr>
                  <a:buFontTx/>
                  <a:buChar char="•"/>
                  <a:defRPr/>
                </a:pPr>
                <a:r>
                  <a:rPr lang="en-US" dirty="0">
                    <a:effectLst>
                      <a:outerShdw blurRad="38100" dist="38100" dir="2700000" algn="tl">
                        <a:srgbClr val="000000"/>
                      </a:outerShdw>
                    </a:effectLst>
                  </a:rPr>
                  <a:t>Takes more time</a:t>
                </a:r>
              </a:p>
              <a:p>
                <a:pPr>
                  <a:buFontTx/>
                  <a:buChar char="•"/>
                  <a:defRPr/>
                </a:pPr>
                <a:r>
                  <a:rPr lang="en-US" dirty="0">
                    <a:effectLst>
                      <a:outerShdw blurRad="38100" dist="38100" dir="2700000" algn="tl">
                        <a:srgbClr val="000000"/>
                      </a:outerShdw>
                    </a:effectLst>
                  </a:rPr>
                  <a:t>Collective </a:t>
                </a:r>
                <a:r>
                  <a:rPr lang="en-US" dirty="0" smtClean="0">
                    <a:effectLst>
                      <a:outerShdw blurRad="38100" dist="38100" dir="2700000" algn="tl">
                        <a:srgbClr val="000000"/>
                      </a:outerShdw>
                    </a:effectLst>
                  </a:rPr>
                  <a:t>pollution</a:t>
                </a:r>
              </a:p>
              <a:p>
                <a:pPr>
                  <a:defRPr/>
                </a:pPr>
                <a:r>
                  <a:rPr lang="en-US" dirty="0" smtClean="0">
                    <a:effectLst>
                      <a:outerShdw blurRad="38100" dist="38100" dir="2700000" algn="tl">
                        <a:srgbClr val="000000"/>
                      </a:outerShdw>
                    </a:effectLst>
                  </a:rPr>
                  <a:t>   </a:t>
                </a:r>
                <a:r>
                  <a:rPr lang="en-US" dirty="0">
                    <a:effectLst>
                      <a:outerShdw blurRad="38100" dist="38100" dir="2700000" algn="tl">
                        <a:srgbClr val="000000"/>
                      </a:outerShdw>
                    </a:effectLst>
                  </a:rPr>
                  <a:t>indication</a:t>
                </a:r>
              </a:p>
            </p:txBody>
          </p:sp>
        </p:grpSp>
        <p:sp>
          <p:nvSpPr>
            <p:cNvPr id="6" name="Rectangle 5"/>
            <p:cNvSpPr/>
            <p:nvPr/>
          </p:nvSpPr>
          <p:spPr>
            <a:xfrm flipH="1">
              <a:off x="4194175" y="5087743"/>
              <a:ext cx="1008063" cy="585787"/>
            </a:xfrm>
            <a:prstGeom prst="rect">
              <a:avLst/>
            </a:prstGeom>
          </p:spPr>
          <p:txBody>
            <a:bodyPr>
              <a:spAutoFit/>
            </a:bodyPr>
            <a:lstStyle/>
            <a:p>
              <a:pPr>
                <a:defRPr/>
              </a:pPr>
              <a:r>
                <a:rPr lang="en-US" sz="3200" dirty="0">
                  <a:solidFill>
                    <a:srgbClr val="99FF66"/>
                  </a:solidFill>
                  <a:effectLst>
                    <a:outerShdw blurRad="38100" dist="38100" dir="2700000" algn="tl">
                      <a:srgbClr val="000000"/>
                    </a:outerShdw>
                  </a:effectLst>
                </a:rPr>
                <a:t>VS.</a:t>
              </a:r>
              <a:endParaRPr lang="en-US" sz="3200" dirty="0"/>
            </a:p>
          </p:txBody>
        </p:sp>
      </p:grpSp>
      <p:pic>
        <p:nvPicPr>
          <p:cNvPr id="22534" name="Picture 14" descr="DSCN1219"/>
          <p:cNvPicPr>
            <a:picLocks noChangeAspect="1" noChangeArrowheads="1"/>
          </p:cNvPicPr>
          <p:nvPr/>
        </p:nvPicPr>
        <p:blipFill>
          <a:blip r:embed="rId3" cstate="print"/>
          <a:srcRect/>
          <a:stretch>
            <a:fillRect/>
          </a:stretch>
        </p:blipFill>
        <p:spPr bwMode="auto">
          <a:xfrm>
            <a:off x="931111" y="1174472"/>
            <a:ext cx="3289300" cy="2465387"/>
          </a:xfrm>
          <a:prstGeom prst="rect">
            <a:avLst/>
          </a:prstGeom>
          <a:noFill/>
          <a:ln w="9525">
            <a:noFill/>
            <a:miter lim="800000"/>
            <a:headEnd/>
            <a:tailEnd/>
          </a:ln>
        </p:spPr>
      </p:pic>
      <p:pic>
        <p:nvPicPr>
          <p:cNvPr id="22535" name="Picture 7" descr="IMG_1868.JPG"/>
          <p:cNvPicPr>
            <a:picLocks noChangeAspect="1"/>
          </p:cNvPicPr>
          <p:nvPr/>
        </p:nvPicPr>
        <p:blipFill>
          <a:blip r:embed="rId4" cstate="print"/>
          <a:srcRect/>
          <a:stretch>
            <a:fillRect/>
          </a:stretch>
        </p:blipFill>
        <p:spPr bwMode="auto">
          <a:xfrm>
            <a:off x="5969007" y="1180822"/>
            <a:ext cx="3268663" cy="2451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0" y="368300"/>
            <a:ext cx="10287000" cy="1143000"/>
          </a:xfrm>
        </p:spPr>
        <p:txBody>
          <a:bodyPr/>
          <a:lstStyle/>
          <a:p>
            <a:pPr>
              <a:defRPr/>
            </a:pPr>
            <a:r>
              <a:rPr lang="en-US" sz="4000" dirty="0" smtClean="0">
                <a:solidFill>
                  <a:srgbClr val="FFCC66"/>
                </a:solidFill>
                <a:effectLst>
                  <a:outerShdw blurRad="38100" dist="38100" dir="2700000" algn="tl">
                    <a:srgbClr val="000000"/>
                  </a:outerShdw>
                </a:effectLst>
                <a:latin typeface="Verdana" pitchFamily="34" charset="0"/>
              </a:rPr>
              <a:t>How are the data managed?</a:t>
            </a:r>
          </a:p>
        </p:txBody>
      </p:sp>
      <p:sp>
        <p:nvSpPr>
          <p:cNvPr id="103427" name="Rectangle 3"/>
          <p:cNvSpPr>
            <a:spLocks noGrp="1" noChangeArrowheads="1"/>
          </p:cNvSpPr>
          <p:nvPr>
            <p:ph type="body" idx="1"/>
          </p:nvPr>
        </p:nvSpPr>
        <p:spPr>
          <a:xfrm>
            <a:off x="698500" y="1879473"/>
            <a:ext cx="8743950" cy="4114800"/>
          </a:xfrm>
        </p:spPr>
        <p:txBody>
          <a:bodyPr/>
          <a:lstStyle/>
          <a:p>
            <a:pPr marL="609600" indent="-609600">
              <a:lnSpc>
                <a:spcPct val="80000"/>
              </a:lnSpc>
              <a:spcAft>
                <a:spcPts val="1200"/>
              </a:spcAft>
              <a:buClr>
                <a:schemeClr val="bg1"/>
              </a:buClr>
              <a:buFontTx/>
              <a:buAutoNum type="arabicPeriod"/>
              <a:defRPr/>
            </a:pPr>
            <a:r>
              <a:rPr lang="en-US" sz="2400" dirty="0" smtClean="0">
                <a:solidFill>
                  <a:schemeClr val="bg1"/>
                </a:solidFill>
                <a:effectLst>
                  <a:outerShdw blurRad="38100" dist="38100" dir="2700000" algn="tl">
                    <a:srgbClr val="000000"/>
                  </a:outerShdw>
                </a:effectLst>
                <a:latin typeface="Verdana" pitchFamily="34" charset="0"/>
              </a:rPr>
              <a:t>Lab sends results to “basin data manager” and KY Water Watch office</a:t>
            </a:r>
          </a:p>
          <a:p>
            <a:pPr marL="609600" indent="-609600">
              <a:lnSpc>
                <a:spcPct val="80000"/>
              </a:lnSpc>
              <a:spcAft>
                <a:spcPts val="1200"/>
              </a:spcAft>
              <a:buClr>
                <a:schemeClr val="bg1"/>
              </a:buClr>
              <a:buFontTx/>
              <a:buAutoNum type="arabicPeriod"/>
              <a:defRPr/>
            </a:pPr>
            <a:r>
              <a:rPr lang="en-US" sz="2400" dirty="0" smtClean="0">
                <a:solidFill>
                  <a:schemeClr val="bg1"/>
                </a:solidFill>
                <a:effectLst>
                  <a:outerShdw blurRad="38100" dist="38100" dir="2700000" algn="tl">
                    <a:srgbClr val="000000"/>
                  </a:outerShdw>
                </a:effectLst>
                <a:latin typeface="Verdana" pitchFamily="34" charset="0"/>
              </a:rPr>
              <a:t>Data manager reviews for accuracy</a:t>
            </a:r>
          </a:p>
          <a:p>
            <a:pPr marL="609600" indent="-609600">
              <a:lnSpc>
                <a:spcPct val="80000"/>
              </a:lnSpc>
              <a:spcAft>
                <a:spcPts val="1200"/>
              </a:spcAft>
              <a:buClr>
                <a:schemeClr val="bg1"/>
              </a:buClr>
              <a:buFontTx/>
              <a:buAutoNum type="arabicPeriod"/>
              <a:defRPr/>
            </a:pPr>
            <a:r>
              <a:rPr lang="en-US" sz="2400" dirty="0" smtClean="0">
                <a:solidFill>
                  <a:schemeClr val="bg1"/>
                </a:solidFill>
                <a:effectLst>
                  <a:outerShdw blurRad="38100" dist="38100" dir="2700000" algn="tl">
                    <a:srgbClr val="000000"/>
                  </a:outerShdw>
                </a:effectLst>
                <a:latin typeface="Verdana" pitchFamily="34" charset="0"/>
              </a:rPr>
              <a:t>“Draft” report circulated for review and corrections</a:t>
            </a:r>
          </a:p>
          <a:p>
            <a:pPr marL="609600" indent="-609600">
              <a:lnSpc>
                <a:spcPct val="80000"/>
              </a:lnSpc>
              <a:spcAft>
                <a:spcPts val="1200"/>
              </a:spcAft>
              <a:buClr>
                <a:schemeClr val="bg1"/>
              </a:buClr>
              <a:buFontTx/>
              <a:buAutoNum type="arabicPeriod"/>
              <a:defRPr/>
            </a:pPr>
            <a:r>
              <a:rPr lang="en-US" sz="2400" dirty="0" smtClean="0">
                <a:solidFill>
                  <a:schemeClr val="bg1"/>
                </a:solidFill>
                <a:effectLst>
                  <a:outerShdw blurRad="38100" dist="38100" dir="2700000" algn="tl">
                    <a:srgbClr val="000000"/>
                  </a:outerShdw>
                </a:effectLst>
                <a:latin typeface="Verdana" pitchFamily="34" charset="0"/>
              </a:rPr>
              <a:t>Revised report sent to KY Water Watch Office and to Kentucky Geological Survey (KGS)</a:t>
            </a:r>
          </a:p>
          <a:p>
            <a:pPr marL="609600" indent="-609600">
              <a:lnSpc>
                <a:spcPct val="80000"/>
              </a:lnSpc>
              <a:spcAft>
                <a:spcPts val="1200"/>
              </a:spcAft>
              <a:buClr>
                <a:schemeClr val="bg1"/>
              </a:buClr>
              <a:buFontTx/>
              <a:buAutoNum type="arabicPeriod"/>
              <a:defRPr/>
            </a:pPr>
            <a:r>
              <a:rPr lang="en-US" sz="2400" dirty="0" smtClean="0">
                <a:solidFill>
                  <a:schemeClr val="bg1"/>
                </a:solidFill>
                <a:effectLst>
                  <a:outerShdw blurRad="38100" dist="38100" dir="2700000" algn="tl">
                    <a:srgbClr val="000000"/>
                  </a:outerShdw>
                </a:effectLst>
                <a:latin typeface="Verdana" pitchFamily="34" charset="0"/>
              </a:rPr>
              <a:t>Data entered into KGS database and mapped – </a:t>
            </a:r>
            <a:r>
              <a:rPr lang="en-US" sz="2400" dirty="0" smtClean="0">
                <a:solidFill>
                  <a:schemeClr val="bg1"/>
                </a:solidFill>
                <a:effectLst>
                  <a:outerShdw blurRad="38100" dist="38100" dir="2700000" algn="tl">
                    <a:srgbClr val="000000"/>
                  </a:outerShdw>
                </a:effectLst>
                <a:latin typeface="Verdana" pitchFamily="34" charset="0"/>
                <a:hlinkClick r:id="rId3"/>
              </a:rPr>
              <a:t>http://kgs.uky.edu/kgsmap/krww/viewer.asp</a:t>
            </a:r>
            <a:endParaRPr lang="en-US" sz="2400" dirty="0" smtClean="0">
              <a:solidFill>
                <a:schemeClr val="bg1"/>
              </a:solidFill>
              <a:effectLst>
                <a:outerShdw blurRad="38100" dist="38100" dir="2700000" algn="tl">
                  <a:srgbClr val="000000"/>
                </a:outerShdw>
              </a:effectLst>
              <a:latin typeface="Verdana" pitchFamily="34" charset="0"/>
            </a:endParaRPr>
          </a:p>
          <a:p>
            <a:pPr marL="609600" indent="-609600">
              <a:lnSpc>
                <a:spcPct val="80000"/>
              </a:lnSpc>
              <a:spcAft>
                <a:spcPts val="1200"/>
              </a:spcAft>
              <a:buClr>
                <a:schemeClr val="bg1"/>
              </a:buClr>
              <a:buFontTx/>
              <a:buAutoNum type="arabicPeriod"/>
              <a:defRPr/>
            </a:pPr>
            <a:r>
              <a:rPr lang="en-US" sz="2400" dirty="0" smtClean="0">
                <a:solidFill>
                  <a:schemeClr val="bg1"/>
                </a:solidFill>
                <a:effectLst>
                  <a:outerShdw blurRad="38100" dist="38100" dir="2700000" algn="tl">
                    <a:srgbClr val="000000"/>
                  </a:outerShdw>
                </a:effectLst>
                <a:latin typeface="Verdana" pitchFamily="34" charset="0"/>
              </a:rPr>
              <a:t>Reports released at year-end conference</a:t>
            </a:r>
          </a:p>
          <a:p>
            <a:pPr marL="609600" indent="-609600">
              <a:lnSpc>
                <a:spcPct val="80000"/>
              </a:lnSpc>
              <a:spcAft>
                <a:spcPts val="1200"/>
              </a:spcAft>
              <a:buClr>
                <a:schemeClr val="bg1"/>
              </a:buClr>
              <a:buFontTx/>
              <a:buAutoNum type="arabicPeriod"/>
              <a:defRPr/>
            </a:pPr>
            <a:r>
              <a:rPr lang="en-US" sz="2400" dirty="0" smtClean="0">
                <a:solidFill>
                  <a:schemeClr val="bg1"/>
                </a:solidFill>
                <a:effectLst>
                  <a:outerShdw blurRad="38100" dist="38100" dir="2700000" algn="tl">
                    <a:srgbClr val="000000"/>
                  </a:outerShdw>
                </a:effectLst>
                <a:latin typeface="Verdana" pitchFamily="34" charset="0"/>
              </a:rPr>
              <a:t>Data archived in electronic format and in a “hard copy” at the KY Water Watch Office</a:t>
            </a:r>
          </a:p>
          <a:p>
            <a:pPr marL="609600" indent="-609600">
              <a:lnSpc>
                <a:spcPct val="80000"/>
              </a:lnSpc>
              <a:buClr>
                <a:schemeClr val="bg1"/>
              </a:buClr>
              <a:buFontTx/>
              <a:buAutoNum type="arabicPeriod"/>
              <a:defRPr/>
            </a:pPr>
            <a:endParaRPr lang="en-US" sz="2400" dirty="0" smtClean="0">
              <a:solidFill>
                <a:schemeClr val="bg1"/>
              </a:solidFill>
              <a:effectLst>
                <a:outerShdw blurRad="38100" dist="38100" dir="2700000" algn="tl">
                  <a:srgbClr val="000000"/>
                </a:outerShdw>
              </a:effectLst>
              <a:latin typeface="Verdana" pitchFamily="34" charset="0"/>
            </a:endParaRPr>
          </a:p>
          <a:p>
            <a:pPr marL="609600" indent="-609600">
              <a:lnSpc>
                <a:spcPct val="80000"/>
              </a:lnSpc>
              <a:buClr>
                <a:schemeClr val="bg1"/>
              </a:buClr>
              <a:buFontTx/>
              <a:buNone/>
              <a:defRPr/>
            </a:pPr>
            <a:endParaRPr lang="en-US" sz="2400" dirty="0" smtClean="0">
              <a:solidFill>
                <a:schemeClr val="bg1"/>
              </a:solidFill>
              <a:effectLst>
                <a:outerShdw blurRad="38100" dist="38100" dir="2700000" algn="tl">
                  <a:srgbClr val="000000"/>
                </a:outerShdw>
              </a:effectLst>
              <a:latin typeface="Verdana" pitchFamily="34" charset="0"/>
            </a:endParaRPr>
          </a:p>
          <a:p>
            <a:pPr marL="609600" indent="-609600">
              <a:lnSpc>
                <a:spcPct val="80000"/>
              </a:lnSpc>
              <a:buClr>
                <a:schemeClr val="bg1"/>
              </a:buClr>
              <a:buFontTx/>
              <a:buAutoNum type="arabicPeriod"/>
              <a:defRPr/>
            </a:pPr>
            <a:endParaRPr lang="en-US" sz="2400" dirty="0" smtClean="0">
              <a:solidFill>
                <a:schemeClr val="bg1"/>
              </a:solidFill>
              <a:effectLst>
                <a:outerShdw blurRad="38100" dist="38100" dir="2700000" algn="tl">
                  <a:srgbClr val="000000"/>
                </a:outerShdw>
              </a:effectLst>
              <a:latin typeface="Verdana" pitchFamily="34" charset="0"/>
            </a:endParaRPr>
          </a:p>
          <a:p>
            <a:pPr marL="609600" indent="-609600">
              <a:lnSpc>
                <a:spcPct val="80000"/>
              </a:lnSpc>
              <a:buClr>
                <a:schemeClr val="bg1"/>
              </a:buClr>
              <a:buFontTx/>
              <a:buAutoNum type="arabicPeriod"/>
              <a:defRPr/>
            </a:pPr>
            <a:endParaRPr lang="en-US" sz="2400" dirty="0" smtClean="0">
              <a:solidFill>
                <a:schemeClr val="bg1"/>
              </a:solidFill>
              <a:effectLst>
                <a:outerShdw blurRad="38100" dist="38100" dir="2700000" algn="tl">
                  <a:srgbClr val="000000"/>
                </a:outerShdw>
              </a:effectLst>
              <a:latin typeface="Verdana" pitchFamily="34" charset="0"/>
            </a:endParaRPr>
          </a:p>
          <a:p>
            <a:pPr marL="609600" indent="-609600">
              <a:lnSpc>
                <a:spcPct val="80000"/>
              </a:lnSpc>
              <a:buClr>
                <a:schemeClr val="bg1"/>
              </a:buClr>
              <a:buFontTx/>
              <a:buAutoNum type="arabicPeriod"/>
              <a:defRPr/>
            </a:pPr>
            <a:endParaRPr lang="en-US" sz="2400" dirty="0" smtClean="0">
              <a:solidFill>
                <a:schemeClr val="bg1"/>
              </a:solidFill>
              <a:effectLst>
                <a:outerShdw blurRad="38100" dist="38100" dir="2700000" algn="tl">
                  <a:srgbClr val="000000"/>
                </a:outerShdw>
              </a:effectLst>
              <a:latin typeface="Verdana" pitchFamily="34" charset="0"/>
            </a:endParaRPr>
          </a:p>
        </p:txBody>
      </p:sp>
      <p:sp>
        <p:nvSpPr>
          <p:cNvPr id="23556" name="Line 4"/>
          <p:cNvSpPr>
            <a:spLocks noChangeShapeType="1"/>
          </p:cNvSpPr>
          <p:nvPr/>
        </p:nvSpPr>
        <p:spPr bwMode="auto">
          <a:xfrm>
            <a:off x="1857375" y="1484313"/>
            <a:ext cx="6513513" cy="0"/>
          </a:xfrm>
          <a:prstGeom prst="line">
            <a:avLst/>
          </a:prstGeom>
          <a:noFill/>
          <a:ln w="57150">
            <a:solidFill>
              <a:srgbClr val="99FF66"/>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703" name="Text Box 7"/>
          <p:cNvSpPr txBox="1">
            <a:spLocks noChangeArrowheads="1"/>
          </p:cNvSpPr>
          <p:nvPr/>
        </p:nvSpPr>
        <p:spPr bwMode="auto">
          <a:xfrm>
            <a:off x="0" y="287835"/>
            <a:ext cx="10286999" cy="707886"/>
          </a:xfrm>
          <a:prstGeom prst="rect">
            <a:avLst/>
          </a:prstGeom>
          <a:noFill/>
          <a:ln w="9525">
            <a:noFill/>
            <a:miter lim="800000"/>
            <a:headEnd/>
            <a:tailEnd/>
          </a:ln>
          <a:effectLst/>
        </p:spPr>
        <p:txBody>
          <a:bodyPr wrap="square">
            <a:spAutoFit/>
          </a:bodyPr>
          <a:lstStyle/>
          <a:p>
            <a:pPr algn="ctr">
              <a:spcBef>
                <a:spcPts val="0"/>
              </a:spcBef>
              <a:defRPr/>
            </a:pPr>
            <a:r>
              <a:rPr lang="en-US" sz="4000" dirty="0" smtClean="0">
                <a:solidFill>
                  <a:srgbClr val="FFCC66"/>
                </a:solidFill>
                <a:effectLst>
                  <a:outerShdw blurRad="38100" dist="38100" dir="2700000" algn="tl">
                    <a:srgbClr val="000000"/>
                  </a:outerShdw>
                </a:effectLst>
              </a:rPr>
              <a:t>Develop and Implement Citizen Action</a:t>
            </a:r>
          </a:p>
        </p:txBody>
      </p:sp>
      <p:sp>
        <p:nvSpPr>
          <p:cNvPr id="29699" name="Rectangle 3"/>
          <p:cNvSpPr>
            <a:spLocks noChangeArrowheads="1"/>
          </p:cNvSpPr>
          <p:nvPr/>
        </p:nvSpPr>
        <p:spPr bwMode="auto">
          <a:xfrm>
            <a:off x="297346" y="1244283"/>
            <a:ext cx="9821917" cy="2677656"/>
          </a:xfrm>
          <a:prstGeom prst="rect">
            <a:avLst/>
          </a:prstGeom>
          <a:noFill/>
          <a:ln w="9525">
            <a:noFill/>
            <a:miter lim="800000"/>
            <a:headEnd/>
            <a:tailEnd/>
          </a:ln>
        </p:spPr>
        <p:txBody>
          <a:bodyPr wrap="square">
            <a:spAutoFit/>
          </a:bodyPr>
          <a:lstStyle/>
          <a:p>
            <a:pPr algn="ctr">
              <a:lnSpc>
                <a:spcPts val="2400"/>
              </a:lnSpc>
              <a:defRPr/>
            </a:pPr>
            <a:r>
              <a:rPr lang="en-US" sz="3200" dirty="0" smtClean="0">
                <a:solidFill>
                  <a:srgbClr val="99FF66"/>
                </a:solidFill>
                <a:effectLst>
                  <a:outerShdw blurRad="38100" dist="38100" dir="2700000" algn="tl">
                    <a:srgbClr val="000000"/>
                  </a:outerShdw>
                </a:effectLst>
              </a:rPr>
              <a:t>How You Can Follow Up in Your Watershed:</a:t>
            </a:r>
          </a:p>
          <a:p>
            <a:pPr>
              <a:lnSpc>
                <a:spcPts val="2400"/>
              </a:lnSpc>
              <a:defRPr/>
            </a:pPr>
            <a:endParaRPr lang="en-US" sz="2400" dirty="0" smtClean="0">
              <a:solidFill>
                <a:srgbClr val="99FF66"/>
              </a:solidFill>
              <a:effectLst>
                <a:outerShdw blurRad="38100" dist="38100" dir="2700000" algn="tl">
                  <a:srgbClr val="000000"/>
                </a:outerShdw>
              </a:effectLst>
            </a:endParaRPr>
          </a:p>
          <a:p>
            <a:pPr lvl="1">
              <a:lnSpc>
                <a:spcPts val="2400"/>
              </a:lnSpc>
              <a:buFont typeface="Arial" pitchFamily="34" charset="0"/>
              <a:buChar char="•"/>
              <a:defRPr/>
            </a:pPr>
            <a:r>
              <a:rPr lang="en-US" dirty="0" smtClean="0">
                <a:effectLst>
                  <a:outerShdw blurRad="38100" dist="38100" dir="2700000" algn="tl">
                    <a:srgbClr val="000000"/>
                  </a:outerShdw>
                </a:effectLst>
              </a:rPr>
              <a:t>Develop a plan of action based on your findings</a:t>
            </a:r>
          </a:p>
          <a:p>
            <a:pPr lvl="1">
              <a:buFont typeface="Arial" pitchFamily="34" charset="0"/>
              <a:buChar char="•"/>
              <a:defRPr/>
            </a:pPr>
            <a:r>
              <a:rPr lang="en-US" dirty="0" smtClean="0">
                <a:effectLst>
                  <a:outerShdw blurRad="38100" dist="38100" dir="2700000" algn="tl">
                    <a:srgbClr val="000000"/>
                  </a:outerShdw>
                </a:effectLst>
              </a:rPr>
              <a:t>Conduct more detailed sampling (Focus Study)</a:t>
            </a:r>
          </a:p>
          <a:p>
            <a:pPr lvl="1">
              <a:buFont typeface="Arial" pitchFamily="34" charset="0"/>
              <a:buChar char="•"/>
              <a:defRPr/>
            </a:pPr>
            <a:r>
              <a:rPr lang="en-US" dirty="0" smtClean="0">
                <a:effectLst>
                  <a:outerShdw blurRad="38100" dist="38100" dir="2700000" algn="tl">
                    <a:srgbClr val="000000"/>
                  </a:outerShdw>
                </a:effectLst>
              </a:rPr>
              <a:t>Inform local officials and/or community</a:t>
            </a:r>
          </a:p>
          <a:p>
            <a:pPr lvl="1">
              <a:buFont typeface="Arial" pitchFamily="34" charset="0"/>
              <a:buChar char="•"/>
              <a:defRPr/>
            </a:pPr>
            <a:r>
              <a:rPr lang="en-US" dirty="0" smtClean="0">
                <a:effectLst>
                  <a:outerShdw blurRad="38100" dist="38100" dir="2700000" algn="tl">
                    <a:srgbClr val="000000"/>
                  </a:outerShdw>
                </a:effectLst>
              </a:rPr>
              <a:t>Form a watershed group</a:t>
            </a:r>
          </a:p>
          <a:p>
            <a:pPr>
              <a:defRPr/>
            </a:pPr>
            <a:endParaRPr lang="en-US" sz="2400" dirty="0">
              <a:effectLst>
                <a:outerShdw blurRad="38100" dist="38100" dir="2700000" algn="tl">
                  <a:srgbClr val="000000"/>
                </a:outerShdw>
              </a:effectLst>
            </a:endParaRPr>
          </a:p>
        </p:txBody>
      </p:sp>
      <p:grpSp>
        <p:nvGrpSpPr>
          <p:cNvPr id="10" name="Group 9"/>
          <p:cNvGrpSpPr/>
          <p:nvPr/>
        </p:nvGrpSpPr>
        <p:grpSpPr>
          <a:xfrm>
            <a:off x="331072" y="3784575"/>
            <a:ext cx="9593317" cy="2713401"/>
            <a:chOff x="488732" y="3829719"/>
            <a:chExt cx="9593317" cy="2713401"/>
          </a:xfrm>
        </p:grpSpPr>
        <p:pic>
          <p:nvPicPr>
            <p:cNvPr id="24580" name="Picture 9" descr="MVC-767X"/>
            <p:cNvPicPr>
              <a:picLocks noChangeAspect="1" noChangeArrowheads="1"/>
            </p:cNvPicPr>
            <p:nvPr/>
          </p:nvPicPr>
          <p:blipFill>
            <a:blip r:embed="rId3" cstate="print"/>
            <a:srcRect/>
            <a:stretch>
              <a:fillRect/>
            </a:stretch>
          </p:blipFill>
          <p:spPr bwMode="auto">
            <a:xfrm>
              <a:off x="6917450" y="4152381"/>
              <a:ext cx="3164599" cy="2373449"/>
            </a:xfrm>
            <a:prstGeom prst="rect">
              <a:avLst/>
            </a:prstGeom>
            <a:noFill/>
            <a:ln w="9525">
              <a:noFill/>
              <a:miter lim="800000"/>
              <a:headEnd/>
              <a:tailEnd/>
            </a:ln>
          </p:spPr>
        </p:pic>
        <p:pic>
          <p:nvPicPr>
            <p:cNvPr id="8" name="Picture 2" descr="http://upload.wikimedia.org/wikipedia/commons/5/51/FEMA_-_32884_-_FEMA_Community_Relations_worker_speaks_at_City_Council_meeting_in_Oklahoma.jpg"/>
            <p:cNvPicPr>
              <a:picLocks noChangeAspect="1" noChangeArrowheads="1"/>
            </p:cNvPicPr>
            <p:nvPr/>
          </p:nvPicPr>
          <p:blipFill>
            <a:blip r:embed="rId4" cstate="print"/>
            <a:srcRect/>
            <a:stretch>
              <a:fillRect/>
            </a:stretch>
          </p:blipFill>
          <p:spPr bwMode="auto">
            <a:xfrm>
              <a:off x="488732" y="4207788"/>
              <a:ext cx="3487131" cy="2335332"/>
            </a:xfrm>
            <a:prstGeom prst="rect">
              <a:avLst/>
            </a:prstGeom>
            <a:noFill/>
            <a:ln w="9525">
              <a:noFill/>
              <a:miter lim="800000"/>
              <a:headEnd/>
              <a:tailEnd/>
            </a:ln>
          </p:spPr>
        </p:pic>
        <p:pic>
          <p:nvPicPr>
            <p:cNvPr id="7" name="Picture 2" descr="C:\Documents and Settings\barry.tonning\My Documents\Shoebox\powerpoint stuff\photos\the fam &amp; etc\bt &amp; lg on hinkston creek.JPG"/>
            <p:cNvPicPr>
              <a:picLocks noChangeAspect="1" noChangeArrowheads="1"/>
            </p:cNvPicPr>
            <p:nvPr/>
          </p:nvPicPr>
          <p:blipFill>
            <a:blip r:embed="rId5" cstate="print"/>
            <a:srcRect/>
            <a:stretch>
              <a:fillRect/>
            </a:stretch>
          </p:blipFill>
          <p:spPr bwMode="auto">
            <a:xfrm>
              <a:off x="3831628" y="3829719"/>
              <a:ext cx="3247089" cy="2441286"/>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0" y="112713"/>
            <a:ext cx="10287000" cy="1143000"/>
          </a:xfrm>
        </p:spPr>
        <p:txBody>
          <a:bodyPr/>
          <a:lstStyle/>
          <a:p>
            <a:pPr>
              <a:defRPr/>
            </a:pPr>
            <a:r>
              <a:rPr lang="en-US" sz="4000" dirty="0" smtClean="0">
                <a:solidFill>
                  <a:srgbClr val="FFCC66"/>
                </a:solidFill>
                <a:effectLst>
                  <a:outerShdw blurRad="38100" dist="38100" dir="2700000" algn="tl">
                    <a:srgbClr val="000000"/>
                  </a:outerShdw>
                </a:effectLst>
                <a:latin typeface="Verdana" pitchFamily="34" charset="0"/>
              </a:rPr>
              <a:t>How you can use your information</a:t>
            </a:r>
          </a:p>
        </p:txBody>
      </p:sp>
      <p:sp>
        <p:nvSpPr>
          <p:cNvPr id="104451" name="Rectangle 3"/>
          <p:cNvSpPr>
            <a:spLocks noGrp="1" noChangeArrowheads="1"/>
          </p:cNvSpPr>
          <p:nvPr>
            <p:ph type="body" idx="1"/>
          </p:nvPr>
        </p:nvSpPr>
        <p:spPr>
          <a:xfrm>
            <a:off x="2280969" y="1674813"/>
            <a:ext cx="7935080" cy="4114800"/>
          </a:xfrm>
        </p:spPr>
        <p:txBody>
          <a:bodyPr/>
          <a:lstStyle/>
          <a:p>
            <a:pPr>
              <a:defRPr/>
            </a:pPr>
            <a:r>
              <a:rPr lang="en-US" dirty="0" smtClean="0">
                <a:solidFill>
                  <a:schemeClr val="bg1"/>
                </a:solidFill>
                <a:effectLst>
                  <a:outerShdw blurRad="38100" dist="38100" dir="2700000" algn="tl">
                    <a:srgbClr val="000000"/>
                  </a:outerShdw>
                </a:effectLst>
                <a:latin typeface="Verdana" pitchFamily="34" charset="0"/>
              </a:rPr>
              <a:t>Personal decision making</a:t>
            </a:r>
          </a:p>
          <a:p>
            <a:pPr>
              <a:defRPr/>
            </a:pPr>
            <a:r>
              <a:rPr lang="en-US" dirty="0" smtClean="0">
                <a:solidFill>
                  <a:schemeClr val="bg1"/>
                </a:solidFill>
                <a:effectLst>
                  <a:outerShdw blurRad="38100" dist="38100" dir="2700000" algn="tl">
                    <a:srgbClr val="000000"/>
                  </a:outerShdw>
                </a:effectLst>
                <a:latin typeface="Verdana" pitchFamily="34" charset="0"/>
              </a:rPr>
              <a:t>Local action</a:t>
            </a:r>
          </a:p>
          <a:p>
            <a:pPr>
              <a:defRPr/>
            </a:pPr>
            <a:r>
              <a:rPr lang="en-US" dirty="0" smtClean="0">
                <a:solidFill>
                  <a:schemeClr val="bg1"/>
                </a:solidFill>
                <a:effectLst>
                  <a:outerShdw blurRad="38100" dist="38100" dir="2700000" algn="tl">
                    <a:srgbClr val="000000"/>
                  </a:outerShdw>
                </a:effectLst>
                <a:latin typeface="Verdana" pitchFamily="34" charset="0"/>
              </a:rPr>
              <a:t>Grant applications</a:t>
            </a:r>
          </a:p>
          <a:p>
            <a:pPr>
              <a:defRPr/>
            </a:pPr>
            <a:r>
              <a:rPr lang="en-US" dirty="0" smtClean="0">
                <a:solidFill>
                  <a:schemeClr val="bg1"/>
                </a:solidFill>
                <a:effectLst>
                  <a:outerShdw blurRad="38100" dist="38100" dir="2700000" algn="tl">
                    <a:srgbClr val="000000"/>
                  </a:outerShdw>
                </a:effectLst>
                <a:latin typeface="Verdana" pitchFamily="34" charset="0"/>
              </a:rPr>
              <a:t>Watershed planning</a:t>
            </a:r>
          </a:p>
          <a:p>
            <a:pPr>
              <a:defRPr/>
            </a:pPr>
            <a:r>
              <a:rPr lang="en-US" dirty="0" smtClean="0">
                <a:solidFill>
                  <a:schemeClr val="bg1"/>
                </a:solidFill>
                <a:effectLst>
                  <a:outerShdw blurRad="38100" dist="38100" dir="2700000" algn="tl">
                    <a:srgbClr val="000000"/>
                  </a:outerShdw>
                </a:effectLst>
                <a:latin typeface="Verdana" pitchFamily="34" charset="0"/>
              </a:rPr>
              <a:t>Assessment screening</a:t>
            </a:r>
          </a:p>
          <a:p>
            <a:pPr>
              <a:defRPr/>
            </a:pPr>
            <a:r>
              <a:rPr lang="en-US" dirty="0" smtClean="0">
                <a:solidFill>
                  <a:schemeClr val="bg1"/>
                </a:solidFill>
                <a:effectLst>
                  <a:outerShdw blurRad="38100" dist="38100" dir="2700000" algn="tl">
                    <a:srgbClr val="000000"/>
                  </a:outerShdw>
                </a:effectLst>
                <a:latin typeface="Verdana" pitchFamily="34" charset="0"/>
              </a:rPr>
              <a:t>Enforcement efforts</a:t>
            </a:r>
          </a:p>
          <a:p>
            <a:pPr>
              <a:defRPr/>
            </a:pPr>
            <a:r>
              <a:rPr lang="en-US" dirty="0" smtClean="0">
                <a:solidFill>
                  <a:schemeClr val="bg1"/>
                </a:solidFill>
                <a:effectLst>
                  <a:outerShdw blurRad="38100" dist="38100" dir="2700000" algn="tl">
                    <a:srgbClr val="000000"/>
                  </a:outerShdw>
                </a:effectLst>
                <a:latin typeface="Verdana" pitchFamily="34" charset="0"/>
              </a:rPr>
              <a:t>Scientific research</a:t>
            </a:r>
          </a:p>
          <a:p>
            <a:pPr>
              <a:defRPr/>
            </a:pPr>
            <a:endParaRPr lang="en-US" b="1" dirty="0" smtClean="0"/>
          </a:p>
          <a:p>
            <a:pPr>
              <a:defRPr/>
            </a:pPr>
            <a:endParaRPr lang="en-US" b="1" dirty="0" smtClean="0"/>
          </a:p>
          <a:p>
            <a:pPr>
              <a:defRPr/>
            </a:pPr>
            <a:endParaRPr lang="en-US" b="1" dirty="0" smtClean="0"/>
          </a:p>
          <a:p>
            <a:pPr>
              <a:defRPr/>
            </a:pPr>
            <a:endParaRPr lang="en-US" b="1" dirty="0" smtClean="0"/>
          </a:p>
          <a:p>
            <a:pPr>
              <a:defRPr/>
            </a:pPr>
            <a:endParaRPr lang="en-US" b="1" dirty="0" smtClean="0"/>
          </a:p>
        </p:txBody>
      </p:sp>
      <p:sp>
        <p:nvSpPr>
          <p:cNvPr id="25604" name="Line 4"/>
          <p:cNvSpPr>
            <a:spLocks noChangeShapeType="1"/>
          </p:cNvSpPr>
          <p:nvPr/>
        </p:nvSpPr>
        <p:spPr bwMode="auto">
          <a:xfrm>
            <a:off x="1377950" y="1436688"/>
            <a:ext cx="7461250" cy="23812"/>
          </a:xfrm>
          <a:prstGeom prst="line">
            <a:avLst/>
          </a:prstGeom>
          <a:noFill/>
          <a:ln w="57150">
            <a:solidFill>
              <a:srgbClr val="99FF66"/>
            </a:solidFill>
            <a:round/>
            <a:headEnd/>
            <a:tailEnd/>
          </a:ln>
        </p:spPr>
        <p:txBody>
          <a:bodyPr wrap="none" anchor="ctr"/>
          <a:lstStyle/>
          <a:p>
            <a:endParaRPr lang="en-US"/>
          </a:p>
        </p:txBody>
      </p:sp>
      <p:sp>
        <p:nvSpPr>
          <p:cNvPr id="104453" name="Text Box 5"/>
          <p:cNvSpPr txBox="1">
            <a:spLocks noChangeArrowheads="1"/>
          </p:cNvSpPr>
          <p:nvPr/>
        </p:nvSpPr>
        <p:spPr bwMode="auto">
          <a:xfrm>
            <a:off x="0" y="5922963"/>
            <a:ext cx="10287000" cy="549275"/>
          </a:xfrm>
          <a:prstGeom prst="rect">
            <a:avLst/>
          </a:prstGeom>
          <a:noFill/>
          <a:ln w="9525">
            <a:noFill/>
            <a:miter lim="800000"/>
            <a:headEnd/>
            <a:tailEnd/>
          </a:ln>
          <a:effectLst/>
        </p:spPr>
        <p:txBody>
          <a:bodyPr>
            <a:spAutoFit/>
          </a:bodyPr>
          <a:lstStyle/>
          <a:p>
            <a:pPr algn="ctr">
              <a:spcBef>
                <a:spcPct val="50000"/>
              </a:spcBef>
              <a:defRPr/>
            </a:pPr>
            <a:r>
              <a:rPr lang="en-US" sz="3000" dirty="0">
                <a:solidFill>
                  <a:srgbClr val="99FF66"/>
                </a:solidFill>
                <a:effectLst>
                  <a:outerShdw blurRad="38100" dist="38100" dir="2700000" algn="tl">
                    <a:srgbClr val="000000"/>
                  </a:outerShdw>
                </a:effectLst>
              </a:rPr>
              <a:t>Data usage depends on the quality control applied…</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6054914" y="626474"/>
            <a:ext cx="4679950" cy="4708981"/>
          </a:xfrm>
          <a:prstGeom prst="rect">
            <a:avLst/>
          </a:prstGeom>
          <a:noFill/>
          <a:ln w="9525">
            <a:noFill/>
            <a:miter lim="800000"/>
            <a:headEnd/>
            <a:tailEnd/>
          </a:ln>
        </p:spPr>
        <p:txBody>
          <a:bodyPr wrap="square">
            <a:spAutoFit/>
          </a:bodyPr>
          <a:lstStyle/>
          <a:p>
            <a:pPr>
              <a:defRPr/>
            </a:pPr>
            <a:r>
              <a:rPr lang="en-US" sz="4000" dirty="0">
                <a:solidFill>
                  <a:srgbClr val="FFCC66"/>
                </a:solidFill>
                <a:effectLst>
                  <a:outerShdw blurRad="38100" dist="38100" dir="2700000" algn="tl">
                    <a:srgbClr val="000000"/>
                  </a:outerShdw>
                </a:effectLst>
              </a:rPr>
              <a:t>Standard Operating</a:t>
            </a:r>
          </a:p>
          <a:p>
            <a:pPr>
              <a:defRPr/>
            </a:pPr>
            <a:r>
              <a:rPr lang="en-US" sz="4000" dirty="0">
                <a:solidFill>
                  <a:srgbClr val="FFCC66"/>
                </a:solidFill>
                <a:effectLst>
                  <a:outerShdw blurRad="38100" dist="38100" dir="2700000" algn="tl">
                    <a:srgbClr val="000000"/>
                  </a:outerShdw>
                </a:effectLst>
              </a:rPr>
              <a:t>Procedures (SOP)</a:t>
            </a:r>
          </a:p>
          <a:p>
            <a:pPr>
              <a:defRPr/>
            </a:pPr>
            <a:endParaRPr lang="en-US" dirty="0">
              <a:solidFill>
                <a:srgbClr val="FFCC66"/>
              </a:solidFill>
              <a:effectLst>
                <a:outerShdw blurRad="38100" dist="38100" dir="2700000" algn="tl">
                  <a:srgbClr val="000000"/>
                </a:outerShdw>
              </a:effectLst>
            </a:endParaRPr>
          </a:p>
          <a:p>
            <a:pPr>
              <a:defRPr/>
            </a:pPr>
            <a:endParaRPr lang="en-US" dirty="0">
              <a:solidFill>
                <a:srgbClr val="99FF66"/>
              </a:solidFill>
              <a:effectLst>
                <a:outerShdw blurRad="38100" dist="38100" dir="2700000" algn="tl">
                  <a:srgbClr val="000000"/>
                </a:outerShdw>
              </a:effectLst>
            </a:endParaRPr>
          </a:p>
          <a:p>
            <a:pPr>
              <a:defRPr/>
            </a:pPr>
            <a:endParaRPr lang="en-US" dirty="0">
              <a:solidFill>
                <a:srgbClr val="99FF66"/>
              </a:solidFill>
              <a:effectLst>
                <a:outerShdw blurRad="38100" dist="38100" dir="2700000" algn="tl">
                  <a:srgbClr val="000000"/>
                </a:outerShdw>
              </a:effectLst>
            </a:endParaRPr>
          </a:p>
          <a:p>
            <a:pPr>
              <a:defRPr/>
            </a:pPr>
            <a:endParaRPr lang="en-US" dirty="0">
              <a:solidFill>
                <a:srgbClr val="99FF66"/>
              </a:solidFill>
              <a:effectLst>
                <a:outerShdw blurRad="38100" dist="38100" dir="2700000" algn="tl">
                  <a:srgbClr val="000000"/>
                </a:outerShdw>
              </a:effectLst>
            </a:endParaRPr>
          </a:p>
          <a:p>
            <a:pPr>
              <a:defRPr/>
            </a:pPr>
            <a:endParaRPr lang="en-US" dirty="0">
              <a:solidFill>
                <a:srgbClr val="99FF66"/>
              </a:solidFill>
              <a:effectLst>
                <a:outerShdw blurRad="38100" dist="38100" dir="2700000" algn="tl">
                  <a:srgbClr val="000000"/>
                </a:outerShdw>
              </a:effectLst>
            </a:endParaRPr>
          </a:p>
        </p:txBody>
      </p:sp>
      <p:sp>
        <p:nvSpPr>
          <p:cNvPr id="6147" name="Rectangle 4"/>
          <p:cNvSpPr>
            <a:spLocks noChangeArrowheads="1"/>
          </p:cNvSpPr>
          <p:nvPr/>
        </p:nvSpPr>
        <p:spPr bwMode="auto">
          <a:xfrm>
            <a:off x="1934237" y="4306919"/>
            <a:ext cx="6713537" cy="2246313"/>
          </a:xfrm>
          <a:prstGeom prst="rect">
            <a:avLst/>
          </a:prstGeom>
          <a:noFill/>
          <a:ln w="9525">
            <a:noFill/>
            <a:miter lim="800000"/>
            <a:headEnd/>
            <a:tailEnd/>
          </a:ln>
        </p:spPr>
        <p:txBody>
          <a:bodyPr wrap="none">
            <a:spAutoFit/>
          </a:bodyPr>
          <a:lstStyle/>
          <a:p>
            <a:pPr>
              <a:buFontTx/>
              <a:buChar char="•"/>
              <a:defRPr/>
            </a:pPr>
            <a:r>
              <a:rPr lang="en-US" dirty="0">
                <a:effectLst>
                  <a:outerShdw blurRad="38100" dist="38100" dir="2700000" algn="tl">
                    <a:srgbClr val="000000"/>
                  </a:outerShdw>
                </a:effectLst>
              </a:rPr>
              <a:t>Training workshops for certification</a:t>
            </a:r>
          </a:p>
          <a:p>
            <a:pPr>
              <a:buFontTx/>
              <a:buChar char="•"/>
              <a:defRPr/>
            </a:pPr>
            <a:r>
              <a:rPr lang="en-US" dirty="0">
                <a:effectLst>
                  <a:outerShdw blurRad="38100" dist="38100" dir="2700000" algn="tl">
                    <a:srgbClr val="000000"/>
                  </a:outerShdw>
                </a:effectLst>
              </a:rPr>
              <a:t>Standard methods of collection</a:t>
            </a:r>
          </a:p>
          <a:p>
            <a:pPr>
              <a:buFontTx/>
              <a:buChar char="•"/>
              <a:defRPr/>
            </a:pPr>
            <a:r>
              <a:rPr lang="en-US" dirty="0">
                <a:effectLst>
                  <a:outerShdw blurRad="38100" dist="38100" dir="2700000" algn="tl">
                    <a:srgbClr val="000000"/>
                  </a:outerShdw>
                </a:effectLst>
              </a:rPr>
              <a:t>Standard methods of analysis</a:t>
            </a:r>
          </a:p>
          <a:p>
            <a:pPr>
              <a:buFontTx/>
              <a:buChar char="•"/>
              <a:defRPr/>
            </a:pPr>
            <a:r>
              <a:rPr lang="en-US" dirty="0">
                <a:effectLst>
                  <a:outerShdw blurRad="38100" dist="38100" dir="2700000" algn="tl">
                    <a:srgbClr val="000000"/>
                  </a:outerShdw>
                </a:effectLst>
              </a:rPr>
              <a:t>Full chain of custody and/or forms</a:t>
            </a:r>
          </a:p>
          <a:p>
            <a:pPr>
              <a:buFontTx/>
              <a:buChar char="•"/>
              <a:defRPr/>
            </a:pPr>
            <a:r>
              <a:rPr lang="en-US" dirty="0">
                <a:effectLst>
                  <a:outerShdw blurRad="38100" dist="38100" dir="2700000" algn="tl">
                    <a:srgbClr val="000000"/>
                  </a:outerShdw>
                </a:effectLst>
              </a:rPr>
              <a:t>Careful recordkeeping!</a:t>
            </a:r>
          </a:p>
        </p:txBody>
      </p:sp>
      <p:pic>
        <p:nvPicPr>
          <p:cNvPr id="27652" name="Picture 8"/>
          <p:cNvPicPr>
            <a:picLocks noChangeAspect="1" noChangeArrowheads="1"/>
          </p:cNvPicPr>
          <p:nvPr/>
        </p:nvPicPr>
        <p:blipFill>
          <a:blip r:embed="rId3" cstate="print"/>
          <a:srcRect/>
          <a:stretch>
            <a:fillRect/>
          </a:stretch>
        </p:blipFill>
        <p:spPr bwMode="auto">
          <a:xfrm>
            <a:off x="964937" y="379445"/>
            <a:ext cx="4092251" cy="3069188"/>
          </a:xfrm>
          <a:prstGeom prst="rect">
            <a:avLst/>
          </a:prstGeom>
          <a:noFill/>
          <a:ln w="9525">
            <a:noFill/>
            <a:miter lim="800000"/>
            <a:headEnd/>
            <a:tailEnd/>
          </a:ln>
        </p:spPr>
      </p:pic>
      <p:sp>
        <p:nvSpPr>
          <p:cNvPr id="5" name="Rectangle 4"/>
          <p:cNvSpPr/>
          <p:nvPr/>
        </p:nvSpPr>
        <p:spPr>
          <a:xfrm>
            <a:off x="5684838" y="3103563"/>
            <a:ext cx="381000" cy="523875"/>
          </a:xfrm>
          <a:prstGeom prst="rect">
            <a:avLst/>
          </a:prstGeom>
        </p:spPr>
        <p:txBody>
          <a:bodyPr wrap="none">
            <a:spAutoFit/>
          </a:bodyPr>
          <a:lstStyle/>
          <a:p>
            <a:pPr>
              <a:buFontTx/>
              <a:buChar char="•"/>
              <a:defRPr/>
            </a:pPr>
            <a:endParaRPr lang="en-US" dirty="0">
              <a:solidFill>
                <a:schemeClr val="tx1"/>
              </a:solidFill>
              <a:effectLst>
                <a:outerShdw blurRad="38100" dist="38100" dir="2700000" algn="tl">
                  <a:srgbClr val="000000"/>
                </a:outerShdw>
              </a:effectLst>
            </a:endParaRPr>
          </a:p>
        </p:txBody>
      </p:sp>
      <p:sp>
        <p:nvSpPr>
          <p:cNvPr id="6" name="Rectangle 5"/>
          <p:cNvSpPr/>
          <p:nvPr/>
        </p:nvSpPr>
        <p:spPr>
          <a:xfrm>
            <a:off x="0" y="3679735"/>
            <a:ext cx="10287000" cy="584775"/>
          </a:xfrm>
          <a:prstGeom prst="rect">
            <a:avLst/>
          </a:prstGeom>
        </p:spPr>
        <p:txBody>
          <a:bodyPr wrap="square">
            <a:spAutoFit/>
          </a:bodyPr>
          <a:lstStyle/>
          <a:p>
            <a:pPr algn="ctr">
              <a:defRPr/>
            </a:pPr>
            <a:r>
              <a:rPr lang="en-US" sz="3100" dirty="0" smtClean="0">
                <a:solidFill>
                  <a:srgbClr val="99FF66"/>
                </a:solidFill>
                <a:effectLst>
                  <a:outerShdw blurRad="38100" dist="38100" dir="2700000" algn="tl">
                    <a:srgbClr val="000000"/>
                  </a:outerShdw>
                </a:effectLst>
              </a:rPr>
              <a:t>For good Quality Assurance of results, we require:</a:t>
            </a:r>
            <a:endParaRPr lang="en-US" sz="3100" dirty="0">
              <a:solidFill>
                <a:srgbClr val="99FF66"/>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0" y="589153"/>
            <a:ext cx="10286999" cy="2862322"/>
          </a:xfrm>
          <a:prstGeom prst="rect">
            <a:avLst/>
          </a:prstGeom>
          <a:noFill/>
          <a:ln w="9525">
            <a:noFill/>
            <a:miter lim="800000"/>
            <a:headEnd/>
            <a:tailEnd/>
          </a:ln>
        </p:spPr>
        <p:txBody>
          <a:bodyPr wrap="square">
            <a:spAutoFit/>
          </a:bodyPr>
          <a:lstStyle/>
          <a:p>
            <a:pPr algn="ctr">
              <a:defRPr/>
            </a:pPr>
            <a:r>
              <a:rPr lang="en-US" sz="4000" dirty="0">
                <a:solidFill>
                  <a:srgbClr val="FFCC66"/>
                </a:solidFill>
                <a:effectLst>
                  <a:outerShdw blurRad="38100" dist="38100" dir="2700000" algn="tl">
                    <a:srgbClr val="000000"/>
                  </a:outerShdw>
                </a:effectLst>
              </a:rPr>
              <a:t>Standard </a:t>
            </a:r>
            <a:r>
              <a:rPr lang="en-US" sz="4000" dirty="0" smtClean="0">
                <a:solidFill>
                  <a:srgbClr val="FFCC66"/>
                </a:solidFill>
                <a:effectLst>
                  <a:outerShdw blurRad="38100" dist="38100" dir="2700000" algn="tl">
                    <a:srgbClr val="000000"/>
                  </a:outerShdw>
                </a:effectLst>
              </a:rPr>
              <a:t>Operating Procedures </a:t>
            </a:r>
            <a:r>
              <a:rPr lang="en-US" sz="4000" dirty="0">
                <a:solidFill>
                  <a:srgbClr val="FFCC66"/>
                </a:solidFill>
                <a:effectLst>
                  <a:outerShdw blurRad="38100" dist="38100" dir="2700000" algn="tl">
                    <a:srgbClr val="000000"/>
                  </a:outerShdw>
                </a:effectLst>
              </a:rPr>
              <a:t>(SOP)</a:t>
            </a:r>
          </a:p>
          <a:p>
            <a:pPr>
              <a:defRPr/>
            </a:pPr>
            <a:endParaRPr lang="en-US" dirty="0">
              <a:solidFill>
                <a:srgbClr val="FFCC66"/>
              </a:solidFill>
              <a:effectLst>
                <a:outerShdw blurRad="38100" dist="38100" dir="2700000" algn="tl">
                  <a:srgbClr val="000000"/>
                </a:outerShdw>
              </a:effectLst>
            </a:endParaRPr>
          </a:p>
          <a:p>
            <a:pPr>
              <a:defRPr/>
            </a:pPr>
            <a:endParaRPr lang="en-US" dirty="0">
              <a:solidFill>
                <a:srgbClr val="99FF66"/>
              </a:solidFill>
              <a:effectLst>
                <a:outerShdw blurRad="38100" dist="38100" dir="2700000" algn="tl">
                  <a:srgbClr val="000000"/>
                </a:outerShdw>
              </a:effectLst>
            </a:endParaRPr>
          </a:p>
          <a:p>
            <a:pPr>
              <a:defRPr/>
            </a:pPr>
            <a:endParaRPr lang="en-US" dirty="0">
              <a:solidFill>
                <a:srgbClr val="99FF66"/>
              </a:solidFill>
              <a:effectLst>
                <a:outerShdw blurRad="38100" dist="38100" dir="2700000" algn="tl">
                  <a:srgbClr val="000000"/>
                </a:outerShdw>
              </a:effectLst>
            </a:endParaRPr>
          </a:p>
          <a:p>
            <a:pPr>
              <a:defRPr/>
            </a:pPr>
            <a:endParaRPr lang="en-US" dirty="0">
              <a:solidFill>
                <a:srgbClr val="99FF66"/>
              </a:solidFill>
              <a:effectLst>
                <a:outerShdw blurRad="38100" dist="38100" dir="2700000" algn="tl">
                  <a:srgbClr val="000000"/>
                </a:outerShdw>
              </a:effectLst>
            </a:endParaRPr>
          </a:p>
          <a:p>
            <a:pPr>
              <a:defRPr/>
            </a:pPr>
            <a:endParaRPr lang="en-US" dirty="0">
              <a:solidFill>
                <a:srgbClr val="99FF66"/>
              </a:solidFill>
              <a:effectLst>
                <a:outerShdw blurRad="38100" dist="38100" dir="2700000" algn="tl">
                  <a:srgbClr val="000000"/>
                </a:outerShdw>
              </a:effectLst>
            </a:endParaRPr>
          </a:p>
        </p:txBody>
      </p:sp>
      <p:sp>
        <p:nvSpPr>
          <p:cNvPr id="5" name="Rectangle 4"/>
          <p:cNvSpPr/>
          <p:nvPr/>
        </p:nvSpPr>
        <p:spPr>
          <a:xfrm>
            <a:off x="5684838" y="3103563"/>
            <a:ext cx="381000" cy="523875"/>
          </a:xfrm>
          <a:prstGeom prst="rect">
            <a:avLst/>
          </a:prstGeom>
        </p:spPr>
        <p:txBody>
          <a:bodyPr wrap="none">
            <a:spAutoFit/>
          </a:bodyPr>
          <a:lstStyle/>
          <a:p>
            <a:pPr>
              <a:buFontTx/>
              <a:buChar char="•"/>
              <a:defRPr/>
            </a:pPr>
            <a:endParaRPr lang="en-US" dirty="0">
              <a:solidFill>
                <a:schemeClr val="tx1"/>
              </a:solidFill>
              <a:effectLst>
                <a:outerShdw blurRad="38100" dist="38100" dir="2700000" algn="tl">
                  <a:srgbClr val="000000"/>
                </a:outerShdw>
              </a:effectLst>
            </a:endParaRPr>
          </a:p>
        </p:txBody>
      </p:sp>
      <p:grpSp>
        <p:nvGrpSpPr>
          <p:cNvPr id="7" name="Group 6"/>
          <p:cNvGrpSpPr/>
          <p:nvPr/>
        </p:nvGrpSpPr>
        <p:grpSpPr>
          <a:xfrm>
            <a:off x="275984" y="2108209"/>
            <a:ext cx="9731046" cy="3696692"/>
            <a:chOff x="399272" y="2354785"/>
            <a:chExt cx="9548423" cy="3539430"/>
          </a:xfrm>
        </p:grpSpPr>
        <p:sp>
          <p:nvSpPr>
            <p:cNvPr id="6" name="Rectangle 5"/>
            <p:cNvSpPr/>
            <p:nvPr/>
          </p:nvSpPr>
          <p:spPr>
            <a:xfrm>
              <a:off x="3340307" y="2354785"/>
              <a:ext cx="3601618" cy="3539430"/>
            </a:xfrm>
            <a:prstGeom prst="rect">
              <a:avLst/>
            </a:prstGeom>
          </p:spPr>
          <p:txBody>
            <a:bodyPr wrap="square">
              <a:spAutoFit/>
            </a:bodyPr>
            <a:lstStyle/>
            <a:p>
              <a:pPr algn="ctr">
                <a:defRPr/>
              </a:pPr>
              <a:r>
                <a:rPr lang="en-US" sz="3200" dirty="0" smtClean="0">
                  <a:effectLst>
                    <a:outerShdw blurRad="38100" dist="38100" dir="2700000" algn="tl">
                      <a:srgbClr val="000000"/>
                    </a:outerShdw>
                  </a:effectLst>
                </a:rPr>
                <a:t>To ensure standard methods of collection, </a:t>
              </a:r>
              <a:r>
                <a:rPr lang="en-US" sz="3200" u="sng" dirty="0" smtClean="0">
                  <a:effectLst>
                    <a:outerShdw blurRad="38100" dist="38100" dir="2700000" algn="tl">
                      <a:srgbClr val="000000"/>
                    </a:outerShdw>
                  </a:effectLst>
                </a:rPr>
                <a:t>always</a:t>
              </a:r>
              <a:r>
                <a:rPr lang="en-US" sz="3200" dirty="0" smtClean="0">
                  <a:effectLst>
                    <a:outerShdw blurRad="38100" dist="38100" dir="2700000" algn="tl">
                      <a:srgbClr val="000000"/>
                    </a:outerShdw>
                  </a:effectLst>
                </a:rPr>
                <a:t> use</a:t>
              </a:r>
            </a:p>
            <a:p>
              <a:pPr algn="ctr">
                <a:defRPr/>
              </a:pPr>
              <a:r>
                <a:rPr lang="en-US" sz="3200" dirty="0" smtClean="0">
                  <a:effectLst>
                    <a:outerShdw blurRad="38100" dist="38100" dir="2700000" algn="tl">
                      <a:srgbClr val="000000"/>
                    </a:outerShdw>
                  </a:effectLst>
                </a:rPr>
                <a:t>flip cards</a:t>
              </a:r>
            </a:p>
            <a:p>
              <a:pPr algn="ctr">
                <a:defRPr/>
              </a:pPr>
              <a:r>
                <a:rPr lang="en-US" sz="3200" dirty="0" smtClean="0">
                  <a:effectLst>
                    <a:outerShdw blurRad="38100" dist="38100" dir="2700000" algn="tl">
                      <a:srgbClr val="000000"/>
                    </a:outerShdw>
                  </a:effectLst>
                </a:rPr>
                <a:t>when sampling:</a:t>
              </a:r>
              <a:endParaRPr lang="en-US" sz="3200" dirty="0">
                <a:effectLst>
                  <a:outerShdw blurRad="38100" dist="38100" dir="2700000" algn="tl">
                    <a:srgbClr val="000000"/>
                  </a:outerShdw>
                </a:effectLst>
              </a:endParaRPr>
            </a:p>
          </p:txBody>
        </p:sp>
        <p:pic>
          <p:nvPicPr>
            <p:cNvPr id="20482" name="Picture 2"/>
            <p:cNvPicPr>
              <a:picLocks noChangeAspect="1" noChangeArrowheads="1"/>
            </p:cNvPicPr>
            <p:nvPr/>
          </p:nvPicPr>
          <p:blipFill>
            <a:blip r:embed="rId3" cstate="print"/>
            <a:srcRect/>
            <a:stretch>
              <a:fillRect/>
            </a:stretch>
          </p:blipFill>
          <p:spPr bwMode="auto">
            <a:xfrm>
              <a:off x="399272" y="2566876"/>
              <a:ext cx="3444940" cy="2623950"/>
            </a:xfrm>
            <a:prstGeom prst="rect">
              <a:avLst/>
            </a:prstGeom>
            <a:noFill/>
            <a:ln w="9525">
              <a:noFill/>
              <a:miter lim="800000"/>
              <a:headEnd/>
              <a:tailEnd/>
            </a:ln>
          </p:spPr>
        </p:pic>
        <p:pic>
          <p:nvPicPr>
            <p:cNvPr id="20483" name="Picture 3"/>
            <p:cNvPicPr>
              <a:picLocks noChangeAspect="1" noChangeArrowheads="1"/>
            </p:cNvPicPr>
            <p:nvPr/>
          </p:nvPicPr>
          <p:blipFill>
            <a:blip r:embed="rId4" cstate="print"/>
            <a:srcRect/>
            <a:stretch>
              <a:fillRect/>
            </a:stretch>
          </p:blipFill>
          <p:spPr bwMode="auto">
            <a:xfrm>
              <a:off x="6483128" y="2575264"/>
              <a:ext cx="3464567" cy="2691006"/>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0" y="-399348"/>
            <a:ext cx="10287000" cy="7755969"/>
          </a:xfrm>
          <a:prstGeom prst="rect">
            <a:avLst/>
          </a:prstGeom>
          <a:noFill/>
          <a:ln w="9525">
            <a:noFill/>
            <a:miter lim="800000"/>
            <a:headEnd/>
            <a:tailEnd/>
          </a:ln>
        </p:spPr>
        <p:txBody>
          <a:bodyPr wrap="square">
            <a:spAutoFit/>
          </a:bodyPr>
          <a:lstStyle/>
          <a:p>
            <a:pPr>
              <a:defRPr/>
            </a:pPr>
            <a:endParaRPr lang="en-US" sz="2400" dirty="0">
              <a:solidFill>
                <a:schemeClr val="hlink"/>
              </a:solidFill>
            </a:endParaRPr>
          </a:p>
          <a:p>
            <a:pPr>
              <a:defRPr/>
            </a:pPr>
            <a:endParaRPr lang="en-US" sz="2400" b="1" dirty="0" smtClean="0">
              <a:effectLst>
                <a:outerShdw blurRad="38100" dist="38100" dir="2700000" algn="tl">
                  <a:srgbClr val="000000"/>
                </a:outerShdw>
              </a:effectLst>
            </a:endParaRPr>
          </a:p>
          <a:p>
            <a:pPr>
              <a:defRPr/>
            </a:pPr>
            <a:endParaRPr lang="en-US" sz="2400" b="1" dirty="0" smtClean="0">
              <a:effectLst>
                <a:outerShdw blurRad="38100" dist="38100" dir="2700000" algn="tl">
                  <a:srgbClr val="000000"/>
                </a:outerShdw>
              </a:effectLst>
            </a:endParaRPr>
          </a:p>
          <a:p>
            <a:pPr>
              <a:defRPr/>
            </a:pPr>
            <a:r>
              <a:rPr lang="en-US" sz="2400" b="1" dirty="0">
                <a:effectLst>
                  <a:outerShdw blurRad="38100" dist="38100" dir="2700000" algn="tl">
                    <a:srgbClr val="000000"/>
                  </a:outerShdw>
                </a:effectLst>
              </a:rPr>
              <a:t>	</a:t>
            </a:r>
          </a:p>
          <a:p>
            <a:pPr>
              <a:defRPr/>
            </a:pPr>
            <a:r>
              <a:rPr lang="en-US" sz="2400" b="1" dirty="0">
                <a:solidFill>
                  <a:srgbClr val="99FF66"/>
                </a:solidFill>
                <a:effectLst>
                  <a:outerShdw blurRad="38100" dist="38100" dir="2700000" algn="tl">
                    <a:srgbClr val="000000"/>
                  </a:outerShdw>
                </a:effectLst>
              </a:rPr>
              <a:t>     </a:t>
            </a:r>
            <a:r>
              <a:rPr lang="en-US" sz="3200" dirty="0" smtClean="0">
                <a:solidFill>
                  <a:srgbClr val="99FF66"/>
                </a:solidFill>
                <a:effectLst>
                  <a:outerShdw blurRad="38100" dist="38100" dir="2700000" algn="tl">
                    <a:srgbClr val="000000"/>
                  </a:outerShdw>
                </a:effectLst>
              </a:rPr>
              <a:t>Phase 1 (Program Logistics, Field Chemistry</a:t>
            </a:r>
          </a:p>
          <a:p>
            <a:pPr>
              <a:defRPr/>
            </a:pPr>
            <a:r>
              <a:rPr lang="en-US" sz="3200" dirty="0">
                <a:solidFill>
                  <a:srgbClr val="99FF66"/>
                </a:solidFill>
                <a:effectLst>
                  <a:outerShdw blurRad="38100" dist="38100" dir="2700000" algn="tl">
                    <a:srgbClr val="000000"/>
                  </a:outerShdw>
                </a:effectLst>
              </a:rPr>
              <a:t> </a:t>
            </a:r>
            <a:r>
              <a:rPr lang="en-US" sz="3200" dirty="0" smtClean="0">
                <a:solidFill>
                  <a:srgbClr val="99FF66"/>
                </a:solidFill>
                <a:effectLst>
                  <a:outerShdw blurRad="38100" dist="38100" dir="2700000" algn="tl">
                    <a:srgbClr val="000000"/>
                  </a:outerShdw>
                </a:effectLst>
              </a:rPr>
              <a:t>     and Grab Sample) Training: </a:t>
            </a:r>
          </a:p>
          <a:p>
            <a:pPr>
              <a:defRPr/>
            </a:pPr>
            <a:endParaRPr lang="en-US" sz="2400" b="1" dirty="0">
              <a:effectLst>
                <a:outerShdw blurRad="38100" dist="38100" dir="2700000" algn="tl">
                  <a:srgbClr val="000000"/>
                </a:outerShdw>
              </a:effectLst>
            </a:endParaRPr>
          </a:p>
          <a:p>
            <a:pPr>
              <a:defRPr/>
            </a:pPr>
            <a:r>
              <a:rPr lang="en-US" dirty="0">
                <a:effectLst>
                  <a:outerShdw blurRad="38100" dist="38100" dir="2700000" algn="tl">
                    <a:srgbClr val="000000"/>
                  </a:outerShdw>
                </a:effectLst>
              </a:rPr>
              <a:t> </a:t>
            </a:r>
            <a:r>
              <a:rPr lang="en-US" dirty="0" smtClean="0">
                <a:effectLst>
                  <a:outerShdw blurRad="38100" dist="38100" dir="2700000" algn="tl">
                    <a:srgbClr val="000000"/>
                  </a:outerShdw>
                </a:effectLst>
              </a:rPr>
              <a:t>    </a:t>
            </a:r>
            <a:r>
              <a:rPr lang="en-US" sz="2600" dirty="0" smtClean="0">
                <a:effectLst>
                  <a:outerShdw blurRad="38100" dist="38100" dir="2700000" algn="tl">
                    <a:srgbClr val="000000"/>
                  </a:outerShdw>
                </a:effectLst>
              </a:rPr>
              <a:t>Your sampling and field testing skills are considered  </a:t>
            </a:r>
          </a:p>
          <a:p>
            <a:pPr>
              <a:defRPr/>
            </a:pPr>
            <a:r>
              <a:rPr lang="en-US" sz="2600" dirty="0" smtClean="0">
                <a:effectLst>
                  <a:outerShdw blurRad="38100" dist="38100" dir="2700000" algn="tl">
                    <a:srgbClr val="000000"/>
                  </a:outerShdw>
                </a:effectLst>
              </a:rPr>
              <a:t>     current for three years after completing </a:t>
            </a:r>
          </a:p>
          <a:p>
            <a:pPr>
              <a:defRPr/>
            </a:pPr>
            <a:r>
              <a:rPr lang="en-US" sz="2600" dirty="0">
                <a:effectLst>
                  <a:outerShdw blurRad="38100" dist="38100" dir="2700000" algn="tl">
                    <a:srgbClr val="000000"/>
                  </a:outerShdw>
                </a:effectLst>
              </a:rPr>
              <a:t> </a:t>
            </a:r>
            <a:r>
              <a:rPr lang="en-US" sz="2600" dirty="0" smtClean="0">
                <a:effectLst>
                  <a:outerShdw blurRad="38100" dist="38100" dir="2700000" algn="tl">
                    <a:srgbClr val="000000"/>
                  </a:outerShdw>
                </a:effectLst>
              </a:rPr>
              <a:t>    WWKY-approved training</a:t>
            </a:r>
            <a:endParaRPr lang="en-US" sz="2600" dirty="0">
              <a:effectLst>
                <a:outerShdw blurRad="38100" dist="38100" dir="2700000" algn="tl">
                  <a:srgbClr val="000000"/>
                </a:outerShdw>
              </a:effectLst>
            </a:endParaRPr>
          </a:p>
          <a:p>
            <a:pPr>
              <a:defRPr/>
            </a:pPr>
            <a:endParaRPr lang="en-US" sz="2600" dirty="0">
              <a:effectLst>
                <a:outerShdw blurRad="38100" dist="38100" dir="2700000" algn="tl">
                  <a:srgbClr val="000000"/>
                </a:outerShdw>
              </a:effectLst>
            </a:endParaRPr>
          </a:p>
          <a:p>
            <a:pPr>
              <a:defRPr/>
            </a:pPr>
            <a:r>
              <a:rPr lang="en-US" sz="2600" dirty="0">
                <a:effectLst>
                  <a:outerShdw blurRad="38100" dist="38100" dir="2700000" algn="tl">
                    <a:srgbClr val="000000"/>
                  </a:outerShdw>
                </a:effectLst>
              </a:rPr>
              <a:t>     Training updates </a:t>
            </a:r>
            <a:r>
              <a:rPr lang="en-US" sz="2600" dirty="0" smtClean="0">
                <a:effectLst>
                  <a:outerShdw blurRad="38100" dist="38100" dir="2700000" algn="tl">
                    <a:srgbClr val="000000"/>
                  </a:outerShdw>
                </a:effectLst>
              </a:rPr>
              <a:t>must be completed at </a:t>
            </a:r>
            <a:r>
              <a:rPr lang="en-US" sz="2600" dirty="0">
                <a:effectLst>
                  <a:outerShdw blurRad="38100" dist="38100" dir="2700000" algn="tl">
                    <a:srgbClr val="000000"/>
                  </a:outerShdw>
                </a:effectLst>
              </a:rPr>
              <a:t>least </a:t>
            </a:r>
            <a:r>
              <a:rPr lang="en-US" sz="2600" dirty="0" smtClean="0">
                <a:effectLst>
                  <a:outerShdw blurRad="38100" dist="38100" dir="2700000" algn="tl">
                    <a:srgbClr val="000000"/>
                  </a:outerShdw>
                </a:effectLst>
              </a:rPr>
              <a:t>every</a:t>
            </a:r>
          </a:p>
          <a:p>
            <a:pPr>
              <a:defRPr/>
            </a:pPr>
            <a:r>
              <a:rPr lang="en-US" sz="2600" dirty="0">
                <a:effectLst>
                  <a:outerShdw blurRad="38100" dist="38100" dir="2700000" algn="tl">
                    <a:srgbClr val="000000"/>
                  </a:outerShdw>
                </a:effectLst>
              </a:rPr>
              <a:t> </a:t>
            </a:r>
            <a:r>
              <a:rPr lang="en-US" sz="2600" dirty="0" smtClean="0">
                <a:effectLst>
                  <a:outerShdw blurRad="38100" dist="38100" dir="2700000" algn="tl">
                    <a:srgbClr val="000000"/>
                  </a:outerShdw>
                </a:effectLst>
              </a:rPr>
              <a:t>    three </a:t>
            </a:r>
            <a:r>
              <a:rPr lang="en-US" sz="2600" dirty="0">
                <a:effectLst>
                  <a:outerShdw blurRad="38100" dist="38100" dir="2700000" algn="tl">
                    <a:srgbClr val="000000"/>
                  </a:outerShdw>
                </a:effectLst>
              </a:rPr>
              <a:t>years</a:t>
            </a:r>
          </a:p>
          <a:p>
            <a:pPr>
              <a:defRPr/>
            </a:pPr>
            <a:endParaRPr lang="en-US" sz="2600" dirty="0">
              <a:effectLst>
                <a:outerShdw blurRad="38100" dist="38100" dir="2700000" algn="tl">
                  <a:srgbClr val="000000"/>
                </a:outerShdw>
              </a:effectLst>
            </a:endParaRPr>
          </a:p>
          <a:p>
            <a:pPr>
              <a:defRPr/>
            </a:pPr>
            <a:r>
              <a:rPr lang="en-US" sz="2600" dirty="0">
                <a:effectLst>
                  <a:outerShdw blurRad="38100" dist="38100" dir="2700000" algn="tl">
                    <a:srgbClr val="000000"/>
                  </a:outerShdw>
                </a:effectLst>
              </a:rPr>
              <a:t>     </a:t>
            </a:r>
            <a:r>
              <a:rPr lang="en-US" sz="2600" dirty="0" smtClean="0">
                <a:effectLst>
                  <a:outerShdw blurRad="38100" dist="38100" dir="2700000" algn="tl">
                    <a:srgbClr val="000000"/>
                  </a:outerShdw>
                </a:effectLst>
              </a:rPr>
              <a:t>In addition, chemicals </a:t>
            </a:r>
            <a:r>
              <a:rPr lang="en-US" sz="2600" dirty="0">
                <a:effectLst>
                  <a:outerShdw blurRad="38100" dist="38100" dir="2700000" algn="tl">
                    <a:srgbClr val="000000"/>
                  </a:outerShdw>
                </a:effectLst>
              </a:rPr>
              <a:t>must be replaced every </a:t>
            </a:r>
            <a:r>
              <a:rPr lang="en-US" sz="2600" dirty="0" smtClean="0">
                <a:effectLst>
                  <a:outerShdw blurRad="38100" dist="38100" dir="2700000" algn="tl">
                    <a:srgbClr val="000000"/>
                  </a:outerShdw>
                </a:effectLst>
              </a:rPr>
              <a:t>three</a:t>
            </a:r>
          </a:p>
          <a:p>
            <a:pPr>
              <a:defRPr/>
            </a:pPr>
            <a:r>
              <a:rPr lang="en-US" sz="2600" dirty="0">
                <a:effectLst>
                  <a:outerShdw blurRad="38100" dist="38100" dir="2700000" algn="tl">
                    <a:srgbClr val="000000"/>
                  </a:outerShdw>
                </a:effectLst>
              </a:rPr>
              <a:t> </a:t>
            </a:r>
            <a:r>
              <a:rPr lang="en-US" sz="2600" dirty="0" smtClean="0">
                <a:effectLst>
                  <a:outerShdw blurRad="38100" dist="38100" dir="2700000" algn="tl">
                    <a:srgbClr val="000000"/>
                  </a:outerShdw>
                </a:effectLst>
              </a:rPr>
              <a:t>    </a:t>
            </a:r>
            <a:r>
              <a:rPr lang="en-US" sz="2600" dirty="0">
                <a:effectLst>
                  <a:outerShdw blurRad="38100" dist="38100" dir="2700000" algn="tl">
                    <a:srgbClr val="000000"/>
                  </a:outerShdw>
                </a:effectLst>
              </a:rPr>
              <a:t>years for your </a:t>
            </a:r>
            <a:r>
              <a:rPr lang="en-US" sz="2600" dirty="0" smtClean="0">
                <a:effectLst>
                  <a:outerShdw blurRad="38100" dist="38100" dir="2700000" algn="tl">
                    <a:srgbClr val="000000"/>
                  </a:outerShdw>
                </a:effectLst>
              </a:rPr>
              <a:t>field </a:t>
            </a:r>
            <a:r>
              <a:rPr lang="en-US" sz="2600" dirty="0">
                <a:effectLst>
                  <a:outerShdw blurRad="38100" dist="38100" dir="2700000" algn="tl">
                    <a:srgbClr val="000000"/>
                  </a:outerShdw>
                </a:effectLst>
              </a:rPr>
              <a:t>test results to be </a:t>
            </a:r>
            <a:r>
              <a:rPr lang="en-US" sz="2600" dirty="0" smtClean="0">
                <a:effectLst>
                  <a:outerShdw blurRad="38100" dist="38100" dir="2700000" algn="tl">
                    <a:srgbClr val="000000"/>
                  </a:outerShdw>
                </a:effectLst>
              </a:rPr>
              <a:t>accurate. These</a:t>
            </a:r>
          </a:p>
          <a:p>
            <a:pPr>
              <a:defRPr/>
            </a:pPr>
            <a:r>
              <a:rPr lang="en-US" sz="2600" dirty="0" smtClean="0">
                <a:effectLst>
                  <a:outerShdw blurRad="38100" dist="38100" dir="2700000" algn="tl">
                    <a:srgbClr val="000000"/>
                  </a:outerShdw>
                </a:effectLst>
              </a:rPr>
              <a:t>     chemicals should be replaced at your training update.</a:t>
            </a:r>
          </a:p>
          <a:p>
            <a:pPr>
              <a:defRPr/>
            </a:pPr>
            <a:endParaRPr lang="en-US" sz="2600" b="1" dirty="0">
              <a:effectLst>
                <a:outerShdw blurRad="38100" dist="38100" dir="2700000" algn="tl">
                  <a:srgbClr val="000000"/>
                </a:outerShdw>
              </a:effectLst>
            </a:endParaRPr>
          </a:p>
          <a:p>
            <a:pPr>
              <a:defRPr/>
            </a:pPr>
            <a:r>
              <a:rPr lang="en-US" sz="2600" b="1" dirty="0">
                <a:effectLst>
                  <a:outerShdw blurRad="38100" dist="38100" dir="2700000" algn="tl">
                    <a:srgbClr val="000000"/>
                  </a:outerShdw>
                </a:effectLst>
              </a:rPr>
              <a:t>     </a:t>
            </a:r>
            <a:endParaRPr lang="en-US" sz="2600" dirty="0">
              <a:solidFill>
                <a:schemeClr val="tx1"/>
              </a:solidFill>
              <a:effectLst>
                <a:outerShdw blurRad="38100" dist="38100" dir="2700000" algn="tl">
                  <a:srgbClr val="FFFFFF"/>
                </a:outerShdw>
              </a:effectLst>
            </a:endParaRPr>
          </a:p>
        </p:txBody>
      </p:sp>
      <p:sp>
        <p:nvSpPr>
          <p:cNvPr id="3" name="Text Box 3"/>
          <p:cNvSpPr txBox="1">
            <a:spLocks noChangeArrowheads="1"/>
          </p:cNvSpPr>
          <p:nvPr/>
        </p:nvSpPr>
        <p:spPr bwMode="auto">
          <a:xfrm>
            <a:off x="0" y="297705"/>
            <a:ext cx="10286999" cy="2862322"/>
          </a:xfrm>
          <a:prstGeom prst="rect">
            <a:avLst/>
          </a:prstGeom>
          <a:noFill/>
          <a:ln w="9525">
            <a:noFill/>
            <a:miter lim="800000"/>
            <a:headEnd/>
            <a:tailEnd/>
          </a:ln>
        </p:spPr>
        <p:txBody>
          <a:bodyPr wrap="square">
            <a:spAutoFit/>
          </a:bodyPr>
          <a:lstStyle/>
          <a:p>
            <a:pPr algn="ctr">
              <a:defRPr/>
            </a:pPr>
            <a:r>
              <a:rPr lang="en-US" sz="4000" dirty="0" smtClean="0">
                <a:solidFill>
                  <a:srgbClr val="FFCC66"/>
                </a:solidFill>
                <a:effectLst>
                  <a:outerShdw blurRad="38100" dist="38100" dir="2700000" algn="tl">
                    <a:srgbClr val="000000"/>
                  </a:outerShdw>
                </a:effectLst>
              </a:rPr>
              <a:t>Recertification</a:t>
            </a:r>
            <a:endParaRPr lang="en-US" sz="4000" dirty="0">
              <a:solidFill>
                <a:srgbClr val="FFCC66"/>
              </a:solidFill>
              <a:effectLst>
                <a:outerShdw blurRad="38100" dist="38100" dir="2700000" algn="tl">
                  <a:srgbClr val="000000"/>
                </a:outerShdw>
              </a:effectLst>
            </a:endParaRPr>
          </a:p>
          <a:p>
            <a:pPr>
              <a:defRPr/>
            </a:pPr>
            <a:endParaRPr lang="en-US" dirty="0">
              <a:solidFill>
                <a:srgbClr val="FFCC66"/>
              </a:solidFill>
              <a:effectLst>
                <a:outerShdw blurRad="38100" dist="38100" dir="2700000" algn="tl">
                  <a:srgbClr val="000000"/>
                </a:outerShdw>
              </a:effectLst>
            </a:endParaRPr>
          </a:p>
          <a:p>
            <a:pPr>
              <a:defRPr/>
            </a:pPr>
            <a:endParaRPr lang="en-US" dirty="0">
              <a:solidFill>
                <a:srgbClr val="99FF66"/>
              </a:solidFill>
              <a:effectLst>
                <a:outerShdw blurRad="38100" dist="38100" dir="2700000" algn="tl">
                  <a:srgbClr val="000000"/>
                </a:outerShdw>
              </a:effectLst>
            </a:endParaRPr>
          </a:p>
          <a:p>
            <a:pPr>
              <a:defRPr/>
            </a:pPr>
            <a:endParaRPr lang="en-US" dirty="0">
              <a:solidFill>
                <a:srgbClr val="99FF66"/>
              </a:solidFill>
              <a:effectLst>
                <a:outerShdw blurRad="38100" dist="38100" dir="2700000" algn="tl">
                  <a:srgbClr val="000000"/>
                </a:outerShdw>
              </a:effectLst>
            </a:endParaRPr>
          </a:p>
          <a:p>
            <a:pPr>
              <a:defRPr/>
            </a:pPr>
            <a:endParaRPr lang="en-US" dirty="0">
              <a:solidFill>
                <a:srgbClr val="99FF66"/>
              </a:solidFill>
              <a:effectLst>
                <a:outerShdw blurRad="38100" dist="38100" dir="2700000" algn="tl">
                  <a:srgbClr val="000000"/>
                </a:outerShdw>
              </a:effectLst>
            </a:endParaRPr>
          </a:p>
          <a:p>
            <a:pPr>
              <a:defRPr/>
            </a:pPr>
            <a:endParaRPr lang="en-US" dirty="0">
              <a:solidFill>
                <a:srgbClr val="99FF66"/>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0" y="19196"/>
            <a:ext cx="10287000" cy="6401753"/>
          </a:xfrm>
          <a:prstGeom prst="rect">
            <a:avLst/>
          </a:prstGeom>
          <a:noFill/>
          <a:ln w="9525">
            <a:noFill/>
            <a:miter lim="800000"/>
            <a:headEnd/>
            <a:tailEnd/>
          </a:ln>
        </p:spPr>
        <p:txBody>
          <a:bodyPr>
            <a:spAutoFit/>
          </a:bodyPr>
          <a:lstStyle/>
          <a:p>
            <a:pPr>
              <a:defRPr/>
            </a:pPr>
            <a:endParaRPr lang="en-US" sz="2400" dirty="0">
              <a:solidFill>
                <a:schemeClr val="hlink"/>
              </a:solidFill>
            </a:endParaRPr>
          </a:p>
          <a:p>
            <a:pPr>
              <a:defRPr/>
            </a:pPr>
            <a:endParaRPr lang="en-US" sz="2400" b="1" dirty="0" smtClean="0">
              <a:effectLst>
                <a:outerShdw blurRad="38100" dist="38100" dir="2700000" algn="tl">
                  <a:srgbClr val="000000"/>
                </a:outerShdw>
              </a:effectLst>
            </a:endParaRPr>
          </a:p>
          <a:p>
            <a:pPr>
              <a:defRPr/>
            </a:pPr>
            <a:endParaRPr lang="en-US" sz="2400" b="1" dirty="0" smtClean="0">
              <a:effectLst>
                <a:outerShdw blurRad="38100" dist="38100" dir="2700000" algn="tl">
                  <a:srgbClr val="000000"/>
                </a:outerShdw>
              </a:effectLst>
            </a:endParaRPr>
          </a:p>
          <a:p>
            <a:pPr>
              <a:defRPr/>
            </a:pPr>
            <a:endParaRPr lang="en-US" sz="2400" b="1" dirty="0" smtClean="0">
              <a:effectLst>
                <a:outerShdw blurRad="38100" dist="38100" dir="2700000" algn="tl">
                  <a:srgbClr val="000000"/>
                </a:outerShdw>
              </a:effectLst>
            </a:endParaRPr>
          </a:p>
          <a:p>
            <a:pPr>
              <a:defRPr/>
            </a:pPr>
            <a:r>
              <a:rPr lang="en-US" sz="2400" b="1" dirty="0">
                <a:effectLst>
                  <a:outerShdw blurRad="38100" dist="38100" dir="2700000" algn="tl">
                    <a:srgbClr val="000000"/>
                  </a:outerShdw>
                </a:effectLst>
              </a:rPr>
              <a:t>	</a:t>
            </a:r>
          </a:p>
          <a:p>
            <a:pPr>
              <a:defRPr/>
            </a:pPr>
            <a:r>
              <a:rPr lang="en-US" sz="2400" b="1" dirty="0">
                <a:solidFill>
                  <a:srgbClr val="99FF66"/>
                </a:solidFill>
                <a:effectLst>
                  <a:outerShdw blurRad="38100" dist="38100" dir="2700000" algn="tl">
                    <a:srgbClr val="000000"/>
                  </a:outerShdw>
                </a:effectLst>
              </a:rPr>
              <a:t>     </a:t>
            </a:r>
            <a:r>
              <a:rPr lang="en-US" sz="3200" dirty="0" smtClean="0">
                <a:solidFill>
                  <a:srgbClr val="99FF66"/>
                </a:solidFill>
                <a:effectLst>
                  <a:outerShdw blurRad="38100" dist="38100" dir="2700000" algn="tl">
                    <a:srgbClr val="000000"/>
                  </a:outerShdw>
                </a:effectLst>
              </a:rPr>
              <a:t>Phase 2 (Biological and Habitat Assessment)</a:t>
            </a:r>
          </a:p>
          <a:p>
            <a:pPr>
              <a:defRPr/>
            </a:pPr>
            <a:r>
              <a:rPr lang="en-US" sz="3200" dirty="0">
                <a:solidFill>
                  <a:srgbClr val="99FF66"/>
                </a:solidFill>
                <a:effectLst>
                  <a:outerShdw blurRad="38100" dist="38100" dir="2700000" algn="tl">
                    <a:srgbClr val="000000"/>
                  </a:outerShdw>
                </a:effectLst>
              </a:rPr>
              <a:t> </a:t>
            </a:r>
            <a:r>
              <a:rPr lang="en-US" sz="3200" dirty="0" smtClean="0">
                <a:solidFill>
                  <a:srgbClr val="99FF66"/>
                </a:solidFill>
                <a:effectLst>
                  <a:outerShdw blurRad="38100" dist="38100" dir="2700000" algn="tl">
                    <a:srgbClr val="000000"/>
                  </a:outerShdw>
                </a:effectLst>
              </a:rPr>
              <a:t>    Training: </a:t>
            </a:r>
          </a:p>
          <a:p>
            <a:pPr>
              <a:defRPr/>
            </a:pPr>
            <a:endParaRPr lang="en-US" sz="2400" b="1" dirty="0">
              <a:effectLst>
                <a:outerShdw blurRad="38100" dist="38100" dir="2700000" algn="tl">
                  <a:srgbClr val="000000"/>
                </a:outerShdw>
              </a:effectLst>
            </a:endParaRPr>
          </a:p>
          <a:p>
            <a:pPr>
              <a:defRPr/>
            </a:pPr>
            <a:r>
              <a:rPr lang="en-US" sz="2400" b="1" dirty="0">
                <a:effectLst>
                  <a:outerShdw blurRad="38100" dist="38100" dir="2700000" algn="tl">
                    <a:srgbClr val="000000"/>
                  </a:outerShdw>
                </a:effectLst>
              </a:rPr>
              <a:t> </a:t>
            </a:r>
            <a:r>
              <a:rPr lang="en-US" sz="2400" b="1" dirty="0" smtClean="0">
                <a:effectLst>
                  <a:outerShdw blurRad="38100" dist="38100" dir="2700000" algn="tl">
                    <a:srgbClr val="000000"/>
                  </a:outerShdw>
                </a:effectLst>
              </a:rPr>
              <a:t>    </a:t>
            </a:r>
            <a:r>
              <a:rPr lang="en-US" sz="2600" dirty="0" smtClean="0">
                <a:effectLst>
                  <a:outerShdw blurRad="38100" dist="38100" dir="2700000" algn="tl">
                    <a:srgbClr val="000000"/>
                  </a:outerShdw>
                </a:effectLst>
              </a:rPr>
              <a:t>Your sampling and assessment skills are considered  </a:t>
            </a:r>
          </a:p>
          <a:p>
            <a:pPr>
              <a:defRPr/>
            </a:pPr>
            <a:r>
              <a:rPr lang="en-US" sz="2600" dirty="0" smtClean="0">
                <a:effectLst>
                  <a:outerShdw blurRad="38100" dist="38100" dir="2700000" algn="tl">
                    <a:srgbClr val="000000"/>
                  </a:outerShdw>
                </a:effectLst>
              </a:rPr>
              <a:t>     current after completing WWKY-approved training</a:t>
            </a:r>
            <a:endParaRPr lang="en-US" sz="2600" dirty="0">
              <a:effectLst>
                <a:outerShdw blurRad="38100" dist="38100" dir="2700000" algn="tl">
                  <a:srgbClr val="000000"/>
                </a:outerShdw>
              </a:effectLst>
            </a:endParaRPr>
          </a:p>
          <a:p>
            <a:pPr>
              <a:defRPr/>
            </a:pPr>
            <a:endParaRPr lang="en-US" sz="2600" dirty="0">
              <a:effectLst>
                <a:outerShdw blurRad="38100" dist="38100" dir="2700000" algn="tl">
                  <a:srgbClr val="000000"/>
                </a:outerShdw>
              </a:effectLst>
            </a:endParaRPr>
          </a:p>
          <a:p>
            <a:pPr>
              <a:defRPr/>
            </a:pPr>
            <a:r>
              <a:rPr lang="en-US" sz="2600" dirty="0">
                <a:effectLst>
                  <a:outerShdw blurRad="38100" dist="38100" dir="2700000" algn="tl">
                    <a:srgbClr val="000000"/>
                  </a:outerShdw>
                </a:effectLst>
              </a:rPr>
              <a:t>     </a:t>
            </a:r>
            <a:r>
              <a:rPr lang="en-US" sz="2600" dirty="0" smtClean="0">
                <a:effectLst>
                  <a:outerShdw blurRad="38100" dist="38100" dir="2700000" algn="tl">
                    <a:srgbClr val="000000"/>
                  </a:outerShdw>
                </a:effectLst>
              </a:rPr>
              <a:t>You will be notified that training </a:t>
            </a:r>
            <a:r>
              <a:rPr lang="en-US" sz="2600" dirty="0">
                <a:effectLst>
                  <a:outerShdw blurRad="38100" dist="38100" dir="2700000" algn="tl">
                    <a:srgbClr val="000000"/>
                  </a:outerShdw>
                </a:effectLst>
              </a:rPr>
              <a:t>updates </a:t>
            </a:r>
            <a:r>
              <a:rPr lang="en-US" sz="2600" dirty="0" smtClean="0">
                <a:effectLst>
                  <a:outerShdw blurRad="38100" dist="38100" dir="2700000" algn="tl">
                    <a:srgbClr val="000000"/>
                  </a:outerShdw>
                </a:effectLst>
              </a:rPr>
              <a:t>are required</a:t>
            </a:r>
          </a:p>
          <a:p>
            <a:pPr>
              <a:defRPr/>
            </a:pPr>
            <a:r>
              <a:rPr lang="en-US" sz="2600" dirty="0">
                <a:effectLst>
                  <a:outerShdw blurRad="38100" dist="38100" dir="2700000" algn="tl">
                    <a:srgbClr val="000000"/>
                  </a:outerShdw>
                </a:effectLst>
              </a:rPr>
              <a:t> </a:t>
            </a:r>
            <a:r>
              <a:rPr lang="en-US" sz="2600" dirty="0" smtClean="0">
                <a:effectLst>
                  <a:outerShdw blurRad="38100" dist="38100" dir="2700000" algn="tl">
                    <a:srgbClr val="000000"/>
                  </a:outerShdw>
                </a:effectLst>
              </a:rPr>
              <a:t>    if modifications are made to WWKY methods </a:t>
            </a:r>
          </a:p>
          <a:p>
            <a:pPr>
              <a:defRPr/>
            </a:pPr>
            <a:endParaRPr lang="en-US" sz="2400" b="1" dirty="0">
              <a:effectLst>
                <a:outerShdw blurRad="38100" dist="38100" dir="2700000" algn="tl">
                  <a:srgbClr val="000000"/>
                </a:outerShdw>
              </a:effectLst>
            </a:endParaRPr>
          </a:p>
          <a:p>
            <a:pPr>
              <a:defRPr/>
            </a:pPr>
            <a:endParaRPr lang="en-US" sz="2400" b="1" dirty="0">
              <a:effectLst>
                <a:outerShdw blurRad="38100" dist="38100" dir="2700000" algn="tl">
                  <a:srgbClr val="000000"/>
                </a:outerShdw>
              </a:effectLst>
            </a:endParaRPr>
          </a:p>
          <a:p>
            <a:pPr>
              <a:defRPr/>
            </a:pPr>
            <a:r>
              <a:rPr lang="en-US" sz="2400" b="1" dirty="0">
                <a:effectLst>
                  <a:outerShdw blurRad="38100" dist="38100" dir="2700000" algn="tl">
                    <a:srgbClr val="000000"/>
                  </a:outerShdw>
                </a:effectLst>
              </a:rPr>
              <a:t>     </a:t>
            </a:r>
            <a:endParaRPr lang="en-US" sz="2400" dirty="0">
              <a:solidFill>
                <a:schemeClr val="tx1"/>
              </a:solidFill>
              <a:effectLst>
                <a:outerShdw blurRad="38100" dist="38100" dir="2700000" algn="tl">
                  <a:srgbClr val="FFFFFF"/>
                </a:outerShdw>
              </a:effectLst>
            </a:endParaRPr>
          </a:p>
        </p:txBody>
      </p:sp>
      <p:sp>
        <p:nvSpPr>
          <p:cNvPr id="3" name="Text Box 3"/>
          <p:cNvSpPr txBox="1">
            <a:spLocks noChangeArrowheads="1"/>
          </p:cNvSpPr>
          <p:nvPr/>
        </p:nvSpPr>
        <p:spPr bwMode="auto">
          <a:xfrm>
            <a:off x="0" y="465865"/>
            <a:ext cx="10286999" cy="2862322"/>
          </a:xfrm>
          <a:prstGeom prst="rect">
            <a:avLst/>
          </a:prstGeom>
          <a:noFill/>
          <a:ln w="9525">
            <a:noFill/>
            <a:miter lim="800000"/>
            <a:headEnd/>
            <a:tailEnd/>
          </a:ln>
        </p:spPr>
        <p:txBody>
          <a:bodyPr wrap="square">
            <a:spAutoFit/>
          </a:bodyPr>
          <a:lstStyle/>
          <a:p>
            <a:pPr algn="ctr">
              <a:defRPr/>
            </a:pPr>
            <a:r>
              <a:rPr lang="en-US" sz="4000" dirty="0" smtClean="0">
                <a:solidFill>
                  <a:srgbClr val="FFCC66"/>
                </a:solidFill>
                <a:effectLst>
                  <a:outerShdw blurRad="38100" dist="38100" dir="2700000" algn="tl">
                    <a:srgbClr val="000000"/>
                  </a:outerShdw>
                </a:effectLst>
              </a:rPr>
              <a:t>Recertification</a:t>
            </a:r>
            <a:endParaRPr lang="en-US" sz="4000" dirty="0">
              <a:solidFill>
                <a:srgbClr val="FFCC66"/>
              </a:solidFill>
              <a:effectLst>
                <a:outerShdw blurRad="38100" dist="38100" dir="2700000" algn="tl">
                  <a:srgbClr val="000000"/>
                </a:outerShdw>
              </a:effectLst>
            </a:endParaRPr>
          </a:p>
          <a:p>
            <a:pPr>
              <a:defRPr/>
            </a:pPr>
            <a:endParaRPr lang="en-US" dirty="0">
              <a:solidFill>
                <a:srgbClr val="FFCC66"/>
              </a:solidFill>
              <a:effectLst>
                <a:outerShdw blurRad="38100" dist="38100" dir="2700000" algn="tl">
                  <a:srgbClr val="000000"/>
                </a:outerShdw>
              </a:effectLst>
            </a:endParaRPr>
          </a:p>
          <a:p>
            <a:pPr>
              <a:defRPr/>
            </a:pPr>
            <a:endParaRPr lang="en-US" dirty="0">
              <a:solidFill>
                <a:srgbClr val="99FF66"/>
              </a:solidFill>
              <a:effectLst>
                <a:outerShdw blurRad="38100" dist="38100" dir="2700000" algn="tl">
                  <a:srgbClr val="000000"/>
                </a:outerShdw>
              </a:effectLst>
            </a:endParaRPr>
          </a:p>
          <a:p>
            <a:pPr>
              <a:defRPr/>
            </a:pPr>
            <a:endParaRPr lang="en-US" dirty="0">
              <a:solidFill>
                <a:srgbClr val="99FF66"/>
              </a:solidFill>
              <a:effectLst>
                <a:outerShdw blurRad="38100" dist="38100" dir="2700000" algn="tl">
                  <a:srgbClr val="000000"/>
                </a:outerShdw>
              </a:effectLst>
            </a:endParaRPr>
          </a:p>
          <a:p>
            <a:pPr>
              <a:defRPr/>
            </a:pPr>
            <a:endParaRPr lang="en-US" dirty="0">
              <a:solidFill>
                <a:srgbClr val="99FF66"/>
              </a:solidFill>
              <a:effectLst>
                <a:outerShdw blurRad="38100" dist="38100" dir="2700000" algn="tl">
                  <a:srgbClr val="000000"/>
                </a:outerShdw>
              </a:effectLst>
            </a:endParaRPr>
          </a:p>
          <a:p>
            <a:pPr>
              <a:defRPr/>
            </a:pPr>
            <a:endParaRPr lang="en-US" dirty="0">
              <a:solidFill>
                <a:srgbClr val="99FF66"/>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766763" y="28575"/>
          <a:ext cx="8753475" cy="6800850"/>
        </p:xfrm>
        <a:graphic>
          <a:graphicData uri="http://schemas.openxmlformats.org/presentationml/2006/ole">
            <mc:AlternateContent xmlns:mc="http://schemas.openxmlformats.org/markup-compatibility/2006">
              <mc:Choice xmlns:v="urn:schemas-microsoft-com:vml" Requires="v">
                <p:oleObj spid="_x0000_s1027" name="Image" r:id="rId4" imgW="11678080" imgH="9073067" progId="">
                  <p:embed/>
                </p:oleObj>
              </mc:Choice>
              <mc:Fallback>
                <p:oleObj name="Image" r:id="rId4" imgW="11678080" imgH="9073067"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63" y="28575"/>
                        <a:ext cx="8753475" cy="680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Text Box 3"/>
          <p:cNvSpPr txBox="1">
            <a:spLocks noChangeArrowheads="1"/>
          </p:cNvSpPr>
          <p:nvPr/>
        </p:nvSpPr>
        <p:spPr bwMode="auto">
          <a:xfrm>
            <a:off x="6343650" y="152400"/>
            <a:ext cx="2506663" cy="1066800"/>
          </a:xfrm>
          <a:prstGeom prst="rect">
            <a:avLst/>
          </a:prstGeom>
          <a:noFill/>
          <a:ln w="9525">
            <a:noFill/>
            <a:miter lim="800000"/>
            <a:headEnd/>
            <a:tailEnd/>
          </a:ln>
        </p:spPr>
        <p:txBody>
          <a:bodyPr wrap="none">
            <a:spAutoFit/>
          </a:bodyPr>
          <a:lstStyle/>
          <a:p>
            <a:r>
              <a:rPr lang="en-US" sz="3200" b="1">
                <a:solidFill>
                  <a:schemeClr val="tx1"/>
                </a:solidFill>
                <a:latin typeface="Arial" charset="0"/>
              </a:rPr>
              <a:t>What is a </a:t>
            </a:r>
          </a:p>
          <a:p>
            <a:r>
              <a:rPr lang="en-US" sz="3200" b="1">
                <a:solidFill>
                  <a:schemeClr val="tx1"/>
                </a:solidFill>
                <a:latin typeface="Arial" charset="0"/>
              </a:rPr>
              <a:t>Watershed?</a:t>
            </a:r>
            <a:endParaRPr lang="en-US" sz="2400">
              <a:solidFill>
                <a:schemeClr val="tx1"/>
              </a:solidFill>
              <a:latin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6" name="Text Box 1028"/>
          <p:cNvSpPr txBox="1">
            <a:spLocks noChangeArrowheads="1"/>
          </p:cNvSpPr>
          <p:nvPr/>
        </p:nvSpPr>
        <p:spPr bwMode="auto">
          <a:xfrm>
            <a:off x="292100" y="923657"/>
            <a:ext cx="3562194" cy="523220"/>
          </a:xfrm>
          <a:prstGeom prst="rect">
            <a:avLst/>
          </a:prstGeom>
          <a:noFill/>
          <a:ln w="9525">
            <a:noFill/>
            <a:miter lim="800000"/>
            <a:headEnd/>
            <a:tailEnd/>
          </a:ln>
        </p:spPr>
        <p:txBody>
          <a:bodyPr wrap="none">
            <a:spAutoFit/>
          </a:bodyPr>
          <a:lstStyle/>
          <a:p>
            <a:pPr>
              <a:defRPr/>
            </a:pPr>
            <a:r>
              <a:rPr lang="en-US" dirty="0">
                <a:solidFill>
                  <a:srgbClr val="99FF66"/>
                </a:solidFill>
                <a:effectLst>
                  <a:outerShdw blurRad="38100" dist="38100" dir="2700000" algn="tl">
                    <a:srgbClr val="000000"/>
                  </a:outerShdw>
                </a:effectLst>
              </a:rPr>
              <a:t>1. Discuss findings</a:t>
            </a:r>
            <a:endParaRPr lang="en-US" dirty="0">
              <a:solidFill>
                <a:srgbClr val="99FF66"/>
              </a:solidFill>
              <a:effectLst>
                <a:outerShdw blurRad="38100" dist="38100" dir="2700000" algn="tl">
                  <a:srgbClr val="FFFFFF"/>
                </a:outerShdw>
              </a:effectLst>
            </a:endParaRPr>
          </a:p>
        </p:txBody>
      </p:sp>
      <p:sp>
        <p:nvSpPr>
          <p:cNvPr id="28677" name="Rectangle 1029"/>
          <p:cNvSpPr>
            <a:spLocks noChangeArrowheads="1"/>
          </p:cNvSpPr>
          <p:nvPr/>
        </p:nvSpPr>
        <p:spPr bwMode="auto">
          <a:xfrm>
            <a:off x="303213" y="1370583"/>
            <a:ext cx="4357283" cy="1815882"/>
          </a:xfrm>
          <a:prstGeom prst="rect">
            <a:avLst/>
          </a:prstGeom>
          <a:noFill/>
          <a:ln w="9525">
            <a:noFill/>
            <a:miter lim="800000"/>
            <a:headEnd/>
            <a:tailEnd/>
          </a:ln>
        </p:spPr>
        <p:txBody>
          <a:bodyPr wrap="none">
            <a:spAutoFit/>
          </a:bodyPr>
          <a:lstStyle/>
          <a:p>
            <a:pPr>
              <a:defRPr/>
            </a:pPr>
            <a:r>
              <a:rPr lang="en-US" dirty="0">
                <a:solidFill>
                  <a:srgbClr val="99FF66"/>
                </a:solidFill>
                <a:effectLst>
                  <a:outerShdw blurRad="38100" dist="38100" dir="2700000" algn="tl">
                    <a:srgbClr val="000000"/>
                  </a:outerShdw>
                </a:effectLst>
              </a:rPr>
              <a:t>2. Network with fellow </a:t>
            </a:r>
          </a:p>
          <a:p>
            <a:pPr>
              <a:defRPr/>
            </a:pPr>
            <a:r>
              <a:rPr lang="en-US" dirty="0">
                <a:solidFill>
                  <a:srgbClr val="99FF66"/>
                </a:solidFill>
                <a:effectLst>
                  <a:outerShdw blurRad="38100" dist="38100" dir="2700000" algn="tl">
                    <a:srgbClr val="000000"/>
                  </a:outerShdw>
                </a:effectLst>
              </a:rPr>
              <a:t>    volunteers and </a:t>
            </a:r>
            <a:endParaRPr lang="en-US" dirty="0" smtClean="0">
              <a:solidFill>
                <a:srgbClr val="99FF66"/>
              </a:solidFill>
              <a:effectLst>
                <a:outerShdw blurRad="38100" dist="38100" dir="2700000" algn="tl">
                  <a:srgbClr val="000000"/>
                </a:outerShdw>
              </a:effectLst>
            </a:endParaRPr>
          </a:p>
          <a:p>
            <a:pPr>
              <a:defRPr/>
            </a:pPr>
            <a:r>
              <a:rPr lang="en-US" dirty="0" smtClean="0">
                <a:solidFill>
                  <a:srgbClr val="99FF66"/>
                </a:solidFill>
                <a:effectLst>
                  <a:outerShdw blurRad="38100" dist="38100" dir="2700000" algn="tl">
                    <a:srgbClr val="000000"/>
                  </a:outerShdw>
                </a:effectLst>
              </a:rPr>
              <a:t>    agency </a:t>
            </a:r>
          </a:p>
          <a:p>
            <a:pPr>
              <a:defRPr/>
            </a:pPr>
            <a:r>
              <a:rPr lang="en-US" dirty="0" smtClean="0">
                <a:solidFill>
                  <a:srgbClr val="99FF66"/>
                </a:solidFill>
                <a:effectLst>
                  <a:outerShdw blurRad="38100" dist="38100" dir="2700000" algn="tl">
                    <a:srgbClr val="000000"/>
                  </a:outerShdw>
                </a:effectLst>
              </a:rPr>
              <a:t>    representatives</a:t>
            </a:r>
            <a:endParaRPr lang="en-US" dirty="0">
              <a:solidFill>
                <a:srgbClr val="99FF66"/>
              </a:solidFill>
              <a:effectLst>
                <a:outerShdw blurRad="38100" dist="38100" dir="2700000" algn="tl">
                  <a:srgbClr val="000000"/>
                </a:outerShdw>
              </a:effectLst>
            </a:endParaRPr>
          </a:p>
        </p:txBody>
      </p:sp>
      <p:grpSp>
        <p:nvGrpSpPr>
          <p:cNvPr id="8" name="Group 7"/>
          <p:cNvGrpSpPr/>
          <p:nvPr/>
        </p:nvGrpSpPr>
        <p:grpSpPr>
          <a:xfrm>
            <a:off x="1489753" y="1284271"/>
            <a:ext cx="8065213" cy="5202734"/>
            <a:chOff x="1045029" y="560264"/>
            <a:chExt cx="8924731" cy="6029481"/>
          </a:xfrm>
        </p:grpSpPr>
        <p:pic>
          <p:nvPicPr>
            <p:cNvPr id="30722" name="Picture 1034" descr="MVC-558X"/>
            <p:cNvPicPr>
              <a:picLocks noChangeAspect="1" noChangeArrowheads="1"/>
            </p:cNvPicPr>
            <p:nvPr/>
          </p:nvPicPr>
          <p:blipFill>
            <a:blip r:embed="rId3" cstate="print"/>
            <a:srcRect/>
            <a:stretch>
              <a:fillRect/>
            </a:stretch>
          </p:blipFill>
          <p:spPr bwMode="auto">
            <a:xfrm>
              <a:off x="4711960" y="2405744"/>
              <a:ext cx="5257800" cy="3943350"/>
            </a:xfrm>
            <a:prstGeom prst="rect">
              <a:avLst/>
            </a:prstGeom>
            <a:noFill/>
            <a:ln w="9525">
              <a:noFill/>
              <a:miter lim="800000"/>
              <a:headEnd/>
              <a:tailEnd/>
            </a:ln>
          </p:spPr>
        </p:pic>
        <p:pic>
          <p:nvPicPr>
            <p:cNvPr id="30723" name="Picture 1032" descr="LRWW_2005_Conference_1_640x285"/>
            <p:cNvPicPr>
              <a:picLocks noChangeAspect="1" noChangeArrowheads="1"/>
            </p:cNvPicPr>
            <p:nvPr/>
          </p:nvPicPr>
          <p:blipFill>
            <a:blip r:embed="rId4" cstate="print"/>
            <a:srcRect/>
            <a:stretch>
              <a:fillRect/>
            </a:stretch>
          </p:blipFill>
          <p:spPr bwMode="auto">
            <a:xfrm>
              <a:off x="4491815" y="560264"/>
              <a:ext cx="5044071" cy="2376708"/>
            </a:xfrm>
            <a:prstGeom prst="rect">
              <a:avLst/>
            </a:prstGeom>
            <a:noFill/>
            <a:ln w="9525">
              <a:noFill/>
              <a:miter lim="800000"/>
              <a:headEnd/>
              <a:tailEnd/>
            </a:ln>
          </p:spPr>
        </p:pic>
        <p:pic>
          <p:nvPicPr>
            <p:cNvPr id="30726" name="Picture 1035" descr="Bob2"/>
            <p:cNvPicPr>
              <a:picLocks noChangeAspect="1" noChangeArrowheads="1"/>
            </p:cNvPicPr>
            <p:nvPr/>
          </p:nvPicPr>
          <p:blipFill>
            <a:blip r:embed="rId5" cstate="print"/>
            <a:srcRect/>
            <a:stretch>
              <a:fillRect/>
            </a:stretch>
          </p:blipFill>
          <p:spPr bwMode="auto">
            <a:xfrm>
              <a:off x="1045029" y="2817845"/>
              <a:ext cx="5029200" cy="3771900"/>
            </a:xfrm>
            <a:prstGeom prst="rect">
              <a:avLst/>
            </a:prstGeom>
            <a:noFill/>
            <a:ln w="9525">
              <a:noFill/>
              <a:miter lim="800000"/>
              <a:headEnd/>
              <a:tailEnd/>
            </a:ln>
          </p:spPr>
        </p:pic>
      </p:grpSp>
      <p:sp>
        <p:nvSpPr>
          <p:cNvPr id="28681" name="Text Box 9"/>
          <p:cNvSpPr txBox="1">
            <a:spLocks noChangeArrowheads="1"/>
          </p:cNvSpPr>
          <p:nvPr/>
        </p:nvSpPr>
        <p:spPr bwMode="auto">
          <a:xfrm>
            <a:off x="0" y="190500"/>
            <a:ext cx="10286999" cy="707886"/>
          </a:xfrm>
          <a:prstGeom prst="rect">
            <a:avLst/>
          </a:prstGeom>
          <a:noFill/>
          <a:ln w="9525">
            <a:noFill/>
            <a:miter lim="800000"/>
            <a:headEnd/>
            <a:tailEnd/>
          </a:ln>
          <a:effectLst/>
        </p:spPr>
        <p:txBody>
          <a:bodyPr wrap="square">
            <a:spAutoFit/>
          </a:bodyPr>
          <a:lstStyle/>
          <a:p>
            <a:pPr algn="ctr">
              <a:spcBef>
                <a:spcPct val="50000"/>
              </a:spcBef>
              <a:defRPr/>
            </a:pPr>
            <a:r>
              <a:rPr lang="en-US" sz="4000" dirty="0" smtClean="0">
                <a:solidFill>
                  <a:srgbClr val="FFCC66"/>
                </a:solidFill>
                <a:effectLst>
                  <a:outerShdw blurRad="38100" dist="38100" dir="2700000" algn="tl">
                    <a:srgbClr val="000000"/>
                  </a:outerShdw>
                </a:effectLst>
              </a:rPr>
              <a:t>Annual Conferences</a:t>
            </a:r>
            <a:endParaRPr lang="en-US" sz="4000" dirty="0">
              <a:solidFill>
                <a:srgbClr val="FFCC66"/>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1618740"/>
            <a:ext cx="5140411" cy="5324535"/>
          </a:xfrm>
          <a:prstGeom prst="rect">
            <a:avLst/>
          </a:prstGeom>
          <a:noFill/>
          <a:ln w="9525">
            <a:noFill/>
            <a:miter lim="800000"/>
            <a:headEnd/>
            <a:tailEnd/>
          </a:ln>
        </p:spPr>
        <p:txBody>
          <a:bodyPr wrap="square">
            <a:spAutoFit/>
          </a:bodyPr>
          <a:lstStyle/>
          <a:p>
            <a:pPr algn="ctr">
              <a:defRPr/>
            </a:pPr>
            <a:endParaRPr lang="en-US" sz="3200" b="1" dirty="0">
              <a:effectLst>
                <a:outerShdw blurRad="38100" dist="38100" dir="2700000" algn="tl">
                  <a:srgbClr val="000000"/>
                </a:outerShdw>
              </a:effectLst>
            </a:endParaRPr>
          </a:p>
          <a:p>
            <a:pPr algn="ctr">
              <a:defRPr/>
            </a:pPr>
            <a:r>
              <a:rPr lang="en-US" sz="3600" dirty="0" smtClean="0">
                <a:solidFill>
                  <a:srgbClr val="99FF66"/>
                </a:solidFill>
                <a:effectLst>
                  <a:outerShdw blurRad="38100" dist="38100" dir="2700000" algn="tl">
                    <a:srgbClr val="000000"/>
                  </a:outerShdw>
                </a:effectLst>
              </a:rPr>
              <a:t>Go to your basin’s </a:t>
            </a:r>
          </a:p>
          <a:p>
            <a:pPr algn="ctr">
              <a:defRPr/>
            </a:pPr>
            <a:r>
              <a:rPr lang="en-US" sz="3600" dirty="0" smtClean="0">
                <a:solidFill>
                  <a:srgbClr val="99FF66"/>
                </a:solidFill>
                <a:effectLst>
                  <a:outerShdw blurRad="38100" dist="38100" dir="2700000" algn="tl">
                    <a:srgbClr val="000000"/>
                  </a:outerShdw>
                </a:effectLst>
              </a:rPr>
              <a:t>Watershed Watch </a:t>
            </a:r>
          </a:p>
          <a:p>
            <a:pPr algn="ctr">
              <a:defRPr/>
            </a:pPr>
            <a:r>
              <a:rPr lang="en-US" sz="3600" dirty="0" smtClean="0">
                <a:solidFill>
                  <a:srgbClr val="99FF66"/>
                </a:solidFill>
                <a:effectLst>
                  <a:outerShdw blurRad="38100" dist="38100" dir="2700000" algn="tl">
                    <a:srgbClr val="000000"/>
                  </a:outerShdw>
                </a:effectLst>
              </a:rPr>
              <a:t>Webpage through the</a:t>
            </a:r>
          </a:p>
          <a:p>
            <a:pPr algn="ctr">
              <a:defRPr/>
            </a:pPr>
            <a:r>
              <a:rPr lang="en-US" sz="3600" dirty="0" smtClean="0">
                <a:solidFill>
                  <a:srgbClr val="99FF66"/>
                </a:solidFill>
                <a:effectLst>
                  <a:outerShdw blurRad="38100" dist="38100" dir="2700000" algn="tl">
                    <a:srgbClr val="000000"/>
                  </a:outerShdw>
                </a:effectLst>
              </a:rPr>
              <a:t>“Quick Links” at:</a:t>
            </a:r>
          </a:p>
          <a:p>
            <a:pPr>
              <a:defRPr/>
            </a:pPr>
            <a:endParaRPr lang="en-US" sz="3200" dirty="0" smtClean="0">
              <a:latin typeface="Arial" charset="0"/>
            </a:endParaRPr>
          </a:p>
          <a:p>
            <a:pPr>
              <a:defRPr/>
            </a:pPr>
            <a:r>
              <a:rPr lang="en-US" sz="3200" b="1" dirty="0">
                <a:latin typeface="Arial" charset="0"/>
              </a:rPr>
              <a:t>	</a:t>
            </a:r>
          </a:p>
          <a:p>
            <a:pPr>
              <a:defRPr/>
            </a:pPr>
            <a:endParaRPr lang="en-US" sz="3200" b="1" dirty="0">
              <a:latin typeface="Arial" charset="0"/>
            </a:endParaRPr>
          </a:p>
          <a:p>
            <a:pPr>
              <a:defRPr/>
            </a:pPr>
            <a:r>
              <a:rPr lang="en-US" sz="3200" b="1" dirty="0">
                <a:solidFill>
                  <a:srgbClr val="99FF66"/>
                </a:solidFill>
                <a:latin typeface="Arial" charset="0"/>
              </a:rPr>
              <a:t>	</a:t>
            </a:r>
          </a:p>
        </p:txBody>
      </p:sp>
      <p:sp>
        <p:nvSpPr>
          <p:cNvPr id="4" name="Rectangle 3"/>
          <p:cNvSpPr/>
          <p:nvPr/>
        </p:nvSpPr>
        <p:spPr>
          <a:xfrm>
            <a:off x="0" y="176821"/>
            <a:ext cx="10287000" cy="1323439"/>
          </a:xfrm>
          <a:prstGeom prst="rect">
            <a:avLst/>
          </a:prstGeom>
        </p:spPr>
        <p:txBody>
          <a:bodyPr wrap="square">
            <a:spAutoFit/>
          </a:bodyPr>
          <a:lstStyle/>
          <a:p>
            <a:pPr algn="ctr">
              <a:defRPr/>
            </a:pPr>
            <a:r>
              <a:rPr lang="en-US" sz="4000" dirty="0" smtClean="0">
                <a:solidFill>
                  <a:srgbClr val="FFCC66"/>
                </a:solidFill>
                <a:effectLst>
                  <a:outerShdw blurRad="38100" dist="38100" dir="2700000" algn="tl">
                    <a:srgbClr val="000000"/>
                  </a:outerShdw>
                </a:effectLst>
              </a:rPr>
              <a:t>How do I find out more</a:t>
            </a:r>
          </a:p>
          <a:p>
            <a:pPr algn="ctr">
              <a:defRPr/>
            </a:pPr>
            <a:r>
              <a:rPr lang="en-US" sz="4000" dirty="0" smtClean="0">
                <a:solidFill>
                  <a:srgbClr val="FFCC66"/>
                </a:solidFill>
                <a:effectLst>
                  <a:outerShdw blurRad="38100" dist="38100" dir="2700000" algn="tl">
                    <a:srgbClr val="000000"/>
                  </a:outerShdw>
                </a:effectLst>
              </a:rPr>
              <a:t>about my basin?</a:t>
            </a:r>
            <a:endParaRPr lang="en-US" sz="4000" dirty="0">
              <a:solidFill>
                <a:srgbClr val="FFCC66"/>
              </a:solidFill>
              <a:effectLst>
                <a:outerShdw blurRad="38100" dist="38100" dir="2700000" algn="tl">
                  <a:srgbClr val="000000"/>
                </a:outerShdw>
              </a:effectLst>
            </a:endParaRPr>
          </a:p>
        </p:txBody>
      </p:sp>
      <p:sp>
        <p:nvSpPr>
          <p:cNvPr id="8" name="Rectangle 2"/>
          <p:cNvSpPr>
            <a:spLocks noChangeArrowheads="1"/>
          </p:cNvSpPr>
          <p:nvPr/>
        </p:nvSpPr>
        <p:spPr bwMode="auto">
          <a:xfrm>
            <a:off x="0" y="5378832"/>
            <a:ext cx="10287000" cy="3108543"/>
          </a:xfrm>
          <a:prstGeom prst="rect">
            <a:avLst/>
          </a:prstGeom>
          <a:noFill/>
          <a:ln w="9525">
            <a:noFill/>
            <a:miter lim="800000"/>
            <a:headEnd/>
            <a:tailEnd/>
          </a:ln>
        </p:spPr>
        <p:txBody>
          <a:bodyPr wrap="square">
            <a:spAutoFit/>
          </a:bodyPr>
          <a:lstStyle/>
          <a:p>
            <a:pPr algn="ctr">
              <a:defRPr/>
            </a:pPr>
            <a:endParaRPr lang="en-US" sz="3200" b="1" dirty="0">
              <a:effectLst>
                <a:outerShdw blurRad="38100" dist="38100" dir="2700000" algn="tl">
                  <a:srgbClr val="000000"/>
                </a:outerShdw>
              </a:effectLst>
            </a:endParaRPr>
          </a:p>
          <a:p>
            <a:pPr algn="ctr">
              <a:defRPr/>
            </a:pPr>
            <a:r>
              <a:rPr lang="en-US" sz="3600" smtClean="0">
                <a:effectLst>
                  <a:outerShdw blurRad="38100" dist="38100" dir="2700000" algn="tl">
                    <a:srgbClr val="000000"/>
                  </a:outerShdw>
                </a:effectLst>
                <a:hlinkClick r:id="rId3"/>
              </a:rPr>
              <a:t>http://www.wwky.org</a:t>
            </a:r>
            <a:endParaRPr lang="en-US" sz="3600" dirty="0" smtClean="0">
              <a:effectLst>
                <a:outerShdw blurRad="38100" dist="38100" dir="2700000" algn="tl">
                  <a:srgbClr val="000000"/>
                </a:outerShdw>
              </a:effectLst>
            </a:endParaRPr>
          </a:p>
          <a:p>
            <a:pPr>
              <a:defRPr/>
            </a:pPr>
            <a:endParaRPr lang="en-US" sz="3200" dirty="0" smtClean="0">
              <a:latin typeface="Arial" charset="0"/>
            </a:endParaRPr>
          </a:p>
          <a:p>
            <a:pPr>
              <a:defRPr/>
            </a:pPr>
            <a:r>
              <a:rPr lang="en-US" sz="3200" b="1" dirty="0">
                <a:latin typeface="Arial" charset="0"/>
              </a:rPr>
              <a:t>	</a:t>
            </a:r>
          </a:p>
          <a:p>
            <a:pPr>
              <a:defRPr/>
            </a:pPr>
            <a:endParaRPr lang="en-US" sz="3200" b="1" dirty="0">
              <a:latin typeface="Arial" charset="0"/>
            </a:endParaRPr>
          </a:p>
          <a:p>
            <a:pPr>
              <a:defRPr/>
            </a:pPr>
            <a:r>
              <a:rPr lang="en-US" sz="3200" b="1" dirty="0">
                <a:solidFill>
                  <a:srgbClr val="99FF66"/>
                </a:solidFill>
                <a:latin typeface="Arial" charset="0"/>
              </a:rPr>
              <a:t>	</a:t>
            </a:r>
          </a:p>
        </p:txBody>
      </p:sp>
      <p:pic>
        <p:nvPicPr>
          <p:cNvPr id="21506" name="Picture 2"/>
          <p:cNvPicPr>
            <a:picLocks noChangeAspect="1" noChangeArrowheads="1"/>
          </p:cNvPicPr>
          <p:nvPr/>
        </p:nvPicPr>
        <p:blipFill>
          <a:blip r:embed="rId4" cstate="print"/>
          <a:srcRect/>
          <a:stretch>
            <a:fillRect/>
          </a:stretch>
        </p:blipFill>
        <p:spPr bwMode="auto">
          <a:xfrm>
            <a:off x="5131934" y="1600200"/>
            <a:ext cx="4645479" cy="4114800"/>
          </a:xfrm>
          <a:prstGeom prst="rect">
            <a:avLst/>
          </a:prstGeom>
          <a:noFill/>
          <a:ln w="9525">
            <a:noFill/>
            <a:miter lim="800000"/>
            <a:headEnd/>
            <a:tailEnd/>
          </a:ln>
        </p:spPr>
      </p:pic>
      <p:sp>
        <p:nvSpPr>
          <p:cNvPr id="7" name="Oval 6"/>
          <p:cNvSpPr/>
          <p:nvPr/>
        </p:nvSpPr>
        <p:spPr>
          <a:xfrm>
            <a:off x="4947719" y="3689287"/>
            <a:ext cx="1308226" cy="10773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33CC"/>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4" descr="grundy09"/>
          <p:cNvPicPr>
            <a:picLocks noChangeAspect="1" noChangeArrowheads="1"/>
          </p:cNvPicPr>
          <p:nvPr/>
        </p:nvPicPr>
        <p:blipFill>
          <a:blip r:embed="rId3" cstate="print"/>
          <a:srcRect/>
          <a:stretch>
            <a:fillRect/>
          </a:stretch>
        </p:blipFill>
        <p:spPr bwMode="auto">
          <a:xfrm>
            <a:off x="7186613" y="0"/>
            <a:ext cx="2925762" cy="3819525"/>
          </a:xfrm>
          <a:prstGeom prst="rect">
            <a:avLst/>
          </a:prstGeom>
          <a:noFill/>
          <a:ln w="9525">
            <a:noFill/>
            <a:miter lim="800000"/>
            <a:headEnd/>
            <a:tailEnd/>
          </a:ln>
        </p:spPr>
      </p:pic>
      <p:sp>
        <p:nvSpPr>
          <p:cNvPr id="34819" name="Rectangle 2"/>
          <p:cNvSpPr>
            <a:spLocks noGrp="1" noChangeArrowheads="1"/>
          </p:cNvSpPr>
          <p:nvPr>
            <p:ph type="ctrTitle"/>
          </p:nvPr>
        </p:nvSpPr>
        <p:spPr>
          <a:xfrm>
            <a:off x="199184" y="469637"/>
            <a:ext cx="6667500" cy="1143000"/>
          </a:xfrm>
        </p:spPr>
        <p:txBody>
          <a:bodyPr/>
          <a:lstStyle/>
          <a:p>
            <a:pPr>
              <a:defRPr/>
            </a:pPr>
            <a:r>
              <a:rPr lang="en-US" sz="4000" dirty="0" smtClean="0">
                <a:solidFill>
                  <a:srgbClr val="FFCC66"/>
                </a:solidFill>
                <a:effectLst>
                  <a:outerShdw blurRad="38100" dist="38100" dir="2700000" algn="tl">
                    <a:srgbClr val="000000"/>
                  </a:outerShdw>
                </a:effectLst>
                <a:latin typeface="Verdana" pitchFamily="34" charset="0"/>
              </a:rPr>
              <a:t>Selecting your </a:t>
            </a:r>
            <a:br>
              <a:rPr lang="en-US" sz="4000" dirty="0" smtClean="0">
                <a:solidFill>
                  <a:srgbClr val="FFCC66"/>
                </a:solidFill>
                <a:effectLst>
                  <a:outerShdw blurRad="38100" dist="38100" dir="2700000" algn="tl">
                    <a:srgbClr val="000000"/>
                  </a:outerShdw>
                </a:effectLst>
                <a:latin typeface="Verdana" pitchFamily="34" charset="0"/>
              </a:rPr>
            </a:br>
            <a:r>
              <a:rPr lang="en-US" sz="4000" dirty="0" smtClean="0">
                <a:solidFill>
                  <a:srgbClr val="FFCC66"/>
                </a:solidFill>
                <a:effectLst>
                  <a:outerShdw blurRad="38100" dist="38100" dir="2700000" algn="tl">
                    <a:srgbClr val="000000"/>
                  </a:outerShdw>
                </a:effectLst>
                <a:latin typeface="Verdana" pitchFamily="34" charset="0"/>
              </a:rPr>
              <a:t>stream site</a:t>
            </a:r>
          </a:p>
        </p:txBody>
      </p:sp>
      <p:sp>
        <p:nvSpPr>
          <p:cNvPr id="34820" name="Rectangle 3"/>
          <p:cNvSpPr>
            <a:spLocks noGrp="1" noChangeArrowheads="1"/>
          </p:cNvSpPr>
          <p:nvPr>
            <p:ph type="subTitle" idx="1"/>
          </p:nvPr>
        </p:nvSpPr>
        <p:spPr>
          <a:xfrm>
            <a:off x="298576" y="2069865"/>
            <a:ext cx="10287000" cy="5364162"/>
          </a:xfrm>
        </p:spPr>
        <p:txBody>
          <a:bodyPr/>
          <a:lstStyle/>
          <a:p>
            <a:pPr algn="l">
              <a:defRPr/>
            </a:pPr>
            <a:r>
              <a:rPr lang="en-US" sz="3600" dirty="0" smtClean="0">
                <a:solidFill>
                  <a:srgbClr val="99FF66"/>
                </a:solidFill>
                <a:effectLst>
                  <a:outerShdw blurRad="38100" dist="38100" dir="2700000" algn="tl">
                    <a:srgbClr val="000000"/>
                  </a:outerShdw>
                </a:effectLst>
                <a:latin typeface="Verdana" pitchFamily="34" charset="0"/>
              </a:rPr>
              <a:t>General Selection Criteria:</a:t>
            </a:r>
          </a:p>
          <a:p>
            <a:pPr algn="l">
              <a:buFontTx/>
              <a:buChar char="•"/>
              <a:defRPr/>
            </a:pPr>
            <a:endParaRPr lang="en-US" sz="2800" b="1" dirty="0" smtClean="0">
              <a:solidFill>
                <a:schemeClr val="bg1"/>
              </a:solidFill>
              <a:effectLst>
                <a:outerShdw blurRad="38100" dist="38100" dir="2700000" algn="tl">
                  <a:srgbClr val="000000"/>
                </a:outerShdw>
              </a:effectLst>
              <a:latin typeface="Verdana" pitchFamily="34" charset="0"/>
            </a:endParaRPr>
          </a:p>
          <a:p>
            <a:pPr algn="l">
              <a:buFont typeface="Arial" pitchFamily="34" charset="0"/>
              <a:buChar char="•"/>
              <a:defRPr/>
            </a:pPr>
            <a:r>
              <a:rPr lang="en-US" sz="3000" dirty="0" smtClean="0">
                <a:solidFill>
                  <a:schemeClr val="bg1"/>
                </a:solidFill>
                <a:effectLst>
                  <a:outerShdw blurRad="38100" dist="38100" dir="2700000" algn="tl">
                    <a:srgbClr val="000000"/>
                  </a:outerShdw>
                </a:effectLst>
                <a:latin typeface="Verdana" pitchFamily="34" charset="0"/>
              </a:rPr>
              <a:t>Identify a site that interests you</a:t>
            </a:r>
          </a:p>
          <a:p>
            <a:pPr algn="l">
              <a:defRPr/>
            </a:pPr>
            <a:endParaRPr lang="en-US" sz="3000" dirty="0" smtClean="0">
              <a:solidFill>
                <a:schemeClr val="bg1"/>
              </a:solidFill>
              <a:effectLst>
                <a:outerShdw blurRad="38100" dist="38100" dir="2700000" algn="tl">
                  <a:srgbClr val="000000"/>
                </a:outerShdw>
              </a:effectLst>
              <a:latin typeface="Verdana" pitchFamily="34" charset="0"/>
            </a:endParaRPr>
          </a:p>
          <a:p>
            <a:pPr algn="l">
              <a:buFont typeface="Arial" pitchFamily="34" charset="0"/>
              <a:buChar char="•"/>
              <a:defRPr/>
            </a:pPr>
            <a:r>
              <a:rPr lang="en-US" sz="3000" dirty="0" smtClean="0">
                <a:solidFill>
                  <a:schemeClr val="bg1"/>
                </a:solidFill>
                <a:effectLst>
                  <a:outerShdw blurRad="38100" dist="38100" dir="2700000" algn="tl">
                    <a:srgbClr val="000000"/>
                  </a:outerShdw>
                </a:effectLst>
                <a:latin typeface="Verdana" pitchFamily="34" charset="0"/>
              </a:rPr>
              <a:t>Select sites that are accessible and shallow</a:t>
            </a:r>
          </a:p>
          <a:p>
            <a:pPr algn="l">
              <a:defRPr/>
            </a:pPr>
            <a:r>
              <a:rPr lang="en-US" sz="3000" dirty="0" smtClean="0">
                <a:solidFill>
                  <a:schemeClr val="bg1"/>
                </a:solidFill>
                <a:effectLst>
                  <a:outerShdw blurRad="38100" dist="38100" dir="2700000" algn="tl">
                    <a:srgbClr val="000000"/>
                  </a:outerShdw>
                </a:effectLst>
                <a:latin typeface="Verdana" pitchFamily="34" charset="0"/>
              </a:rPr>
              <a:t>  enough to wade in, but deep enough to </a:t>
            </a:r>
          </a:p>
          <a:p>
            <a:pPr algn="l">
              <a:defRPr/>
            </a:pPr>
            <a:r>
              <a:rPr lang="en-US" sz="3000" dirty="0" smtClean="0">
                <a:solidFill>
                  <a:schemeClr val="bg1"/>
                </a:solidFill>
                <a:effectLst>
                  <a:outerShdw blurRad="38100" dist="38100" dir="2700000" algn="tl">
                    <a:srgbClr val="000000"/>
                  </a:outerShdw>
                </a:effectLst>
                <a:latin typeface="Verdana" pitchFamily="34" charset="0"/>
              </a:rPr>
              <a:t>  submerge and fill a variety of sample container</a:t>
            </a:r>
          </a:p>
          <a:p>
            <a:pPr algn="l">
              <a:defRPr/>
            </a:pPr>
            <a:r>
              <a:rPr lang="en-US" sz="3000" dirty="0" smtClean="0">
                <a:solidFill>
                  <a:schemeClr val="bg1"/>
                </a:solidFill>
                <a:effectLst>
                  <a:outerShdw blurRad="38100" dist="38100" dir="2700000" algn="tl">
                    <a:srgbClr val="000000"/>
                  </a:outerShdw>
                </a:effectLst>
                <a:latin typeface="Verdana" pitchFamily="34" charset="0"/>
              </a:rPr>
              <a:t>  sizes</a:t>
            </a:r>
          </a:p>
          <a:p>
            <a:pPr algn="l">
              <a:buFont typeface="Arial" pitchFamily="34" charset="0"/>
              <a:buChar char="•"/>
              <a:defRPr/>
            </a:pPr>
            <a:endParaRPr lang="en-US" sz="3000" dirty="0" smtClean="0">
              <a:solidFill>
                <a:schemeClr val="bg1"/>
              </a:solidFill>
              <a:effectLst>
                <a:outerShdw blurRad="38100" dist="38100" dir="2700000" algn="tl">
                  <a:srgbClr val="000000"/>
                </a:outerShdw>
              </a:effectLst>
              <a:latin typeface="Verdana" pitchFamily="34" charset="0"/>
            </a:endParaRPr>
          </a:p>
          <a:p>
            <a:pPr algn="l">
              <a:defRPr/>
            </a:pPr>
            <a:endParaRPr lang="en-US" sz="3000" dirty="0" smtClean="0">
              <a:solidFill>
                <a:schemeClr val="bg1"/>
              </a:solidFill>
              <a:effectLst>
                <a:outerShdw blurRad="38100" dist="38100" dir="2700000" algn="tl">
                  <a:srgbClr val="000000"/>
                </a:outerShdw>
              </a:effectLst>
              <a:latin typeface="Verdana" pitchFamily="34" charset="0"/>
            </a:endParaRPr>
          </a:p>
          <a:p>
            <a:pPr algn="l">
              <a:defRPr/>
            </a:pPr>
            <a:endParaRPr lang="en-US" sz="3000" dirty="0" smtClean="0">
              <a:solidFill>
                <a:schemeClr val="bg1"/>
              </a:solidFill>
              <a:effectLst>
                <a:outerShdw blurRad="38100" dist="38100" dir="2700000" algn="tl">
                  <a:srgbClr val="000000"/>
                </a:outerShdw>
              </a:effectLst>
              <a:latin typeface="Verdana" pitchFamily="34" charset="0"/>
            </a:endParaRPr>
          </a:p>
          <a:p>
            <a:pPr algn="l">
              <a:defRPr/>
            </a:pPr>
            <a:endParaRPr lang="en-US" sz="3000" dirty="0" smtClean="0">
              <a:effectLst>
                <a:outerShdw blurRad="38100" dist="38100" dir="2700000" algn="tl">
                  <a:srgbClr val="FFFFFF"/>
                </a:outerShdw>
              </a:effectLst>
              <a:latin typeface="Verdana"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0" y="-1522"/>
            <a:ext cx="10287000" cy="1143000"/>
          </a:xfrm>
        </p:spPr>
        <p:txBody>
          <a:bodyPr/>
          <a:lstStyle/>
          <a:p>
            <a:pPr>
              <a:defRPr/>
            </a:pPr>
            <a:r>
              <a:rPr lang="en-US" sz="4000" dirty="0" smtClean="0">
                <a:solidFill>
                  <a:srgbClr val="FFCC66"/>
                </a:solidFill>
                <a:effectLst>
                  <a:outerShdw blurRad="38100" dist="38100" dir="2700000" algn="tl">
                    <a:srgbClr val="000000"/>
                  </a:outerShdw>
                </a:effectLst>
                <a:latin typeface="Verdana" pitchFamily="34" charset="0"/>
              </a:rPr>
              <a:t>Site Information</a:t>
            </a:r>
          </a:p>
        </p:txBody>
      </p:sp>
      <p:sp>
        <p:nvSpPr>
          <p:cNvPr id="35843" name="Rectangle 3"/>
          <p:cNvSpPr>
            <a:spLocks noGrp="1" noChangeArrowheads="1"/>
          </p:cNvSpPr>
          <p:nvPr>
            <p:ph type="subTitle" idx="1"/>
          </p:nvPr>
        </p:nvSpPr>
        <p:spPr>
          <a:xfrm>
            <a:off x="520700" y="1010239"/>
            <a:ext cx="9401175" cy="1752600"/>
          </a:xfrm>
        </p:spPr>
        <p:txBody>
          <a:bodyPr/>
          <a:lstStyle/>
          <a:p>
            <a:pPr algn="l">
              <a:defRPr/>
            </a:pPr>
            <a:r>
              <a:rPr lang="en-US" dirty="0" smtClean="0">
                <a:solidFill>
                  <a:srgbClr val="99FF66"/>
                </a:solidFill>
                <a:effectLst>
                  <a:outerShdw blurRad="38100" dist="38100" dir="2700000" algn="tl">
                    <a:srgbClr val="000000"/>
                  </a:outerShdw>
                </a:effectLst>
                <a:latin typeface="Verdana" pitchFamily="34" charset="0"/>
              </a:rPr>
              <a:t>1. Stream name (use map if needed)</a:t>
            </a:r>
          </a:p>
          <a:p>
            <a:pPr algn="l">
              <a:defRPr/>
            </a:pPr>
            <a:r>
              <a:rPr lang="en-US" dirty="0" smtClean="0">
                <a:solidFill>
                  <a:srgbClr val="99FF66"/>
                </a:solidFill>
                <a:effectLst>
                  <a:outerShdw blurRad="38100" dist="38100" dir="2700000" algn="tl">
                    <a:srgbClr val="000000"/>
                  </a:outerShdw>
                </a:effectLst>
                <a:latin typeface="Verdana" pitchFamily="34" charset="0"/>
              </a:rPr>
              <a:t>2. Description</a:t>
            </a:r>
          </a:p>
          <a:p>
            <a:pPr lvl="1" algn="l">
              <a:defRPr/>
            </a:pPr>
            <a:r>
              <a:rPr lang="en-US" sz="2400" u="sng" dirty="0" smtClean="0">
                <a:solidFill>
                  <a:schemeClr val="bg1"/>
                </a:solidFill>
                <a:effectLst>
                  <a:outerShdw blurRad="38100" dist="38100" dir="2700000" algn="tl">
                    <a:srgbClr val="000000"/>
                  </a:outerShdw>
                </a:effectLst>
                <a:latin typeface="Verdana" pitchFamily="34" charset="0"/>
              </a:rPr>
              <a:t>Correct!</a:t>
            </a:r>
            <a:endParaRPr lang="en-US" sz="2400" dirty="0" smtClean="0">
              <a:solidFill>
                <a:schemeClr val="bg1"/>
              </a:solidFill>
              <a:effectLst>
                <a:outerShdw blurRad="38100" dist="38100" dir="2700000" algn="tl">
                  <a:srgbClr val="000000"/>
                </a:outerShdw>
              </a:effectLst>
              <a:latin typeface="Verdana" pitchFamily="34" charset="0"/>
            </a:endParaRPr>
          </a:p>
          <a:p>
            <a:pPr lvl="1" algn="l">
              <a:buFont typeface="Arial" pitchFamily="34" charset="0"/>
              <a:buChar char="•"/>
              <a:defRPr/>
            </a:pPr>
            <a:r>
              <a:rPr lang="en-US" sz="2400" dirty="0" smtClean="0">
                <a:solidFill>
                  <a:schemeClr val="bg1"/>
                </a:solidFill>
                <a:effectLst>
                  <a:outerShdw blurRad="38100" dist="38100" dir="2700000" algn="tl">
                    <a:srgbClr val="000000"/>
                  </a:outerShdw>
                </a:effectLst>
                <a:latin typeface="Verdana" pitchFamily="34" charset="0"/>
              </a:rPr>
              <a:t>50 meters upstream of Hwy 1533 bridge</a:t>
            </a:r>
          </a:p>
          <a:p>
            <a:pPr lvl="1" algn="l">
              <a:buFont typeface="Arial" pitchFamily="34" charset="0"/>
              <a:buChar char="•"/>
              <a:defRPr/>
            </a:pPr>
            <a:r>
              <a:rPr lang="en-US" sz="2400" dirty="0" smtClean="0">
                <a:solidFill>
                  <a:schemeClr val="bg1"/>
                </a:solidFill>
                <a:effectLst>
                  <a:outerShdw blurRad="38100" dist="38100" dir="2700000" algn="tl">
                    <a:srgbClr val="000000"/>
                  </a:outerShdw>
                </a:effectLst>
                <a:latin typeface="Verdana" pitchFamily="34" charset="0"/>
              </a:rPr>
              <a:t>100 m Due South of Knott Central High school</a:t>
            </a:r>
          </a:p>
          <a:p>
            <a:pPr algn="l">
              <a:defRPr/>
            </a:pPr>
            <a:r>
              <a:rPr lang="en-US" dirty="0" smtClean="0">
                <a:solidFill>
                  <a:srgbClr val="99FF66"/>
                </a:solidFill>
                <a:effectLst>
                  <a:outerShdw blurRad="38100" dist="38100" dir="2700000" algn="tl">
                    <a:srgbClr val="000000"/>
                  </a:outerShdw>
                </a:effectLst>
                <a:latin typeface="Verdana" pitchFamily="34" charset="0"/>
              </a:rPr>
              <a:t>3. Latitude and Longitude</a:t>
            </a:r>
          </a:p>
          <a:p>
            <a:pPr lvl="1" algn="l">
              <a:buFont typeface="Arial" pitchFamily="34" charset="0"/>
              <a:buChar char="•"/>
              <a:defRPr/>
            </a:pPr>
            <a:r>
              <a:rPr lang="en-US" sz="2400" dirty="0" smtClean="0">
                <a:solidFill>
                  <a:schemeClr val="bg1"/>
                </a:solidFill>
                <a:effectLst>
                  <a:outerShdw blurRad="38100" dist="38100" dir="2700000" algn="tl">
                    <a:srgbClr val="000000"/>
                  </a:outerShdw>
                </a:effectLst>
                <a:latin typeface="Verdana" pitchFamily="34" charset="0"/>
              </a:rPr>
              <a:t>GPS (decimal degrees – 5 decimal places)</a:t>
            </a:r>
          </a:p>
          <a:p>
            <a:pPr lvl="1" algn="l">
              <a:defRPr/>
            </a:pPr>
            <a:r>
              <a:rPr lang="en-US" sz="2400" dirty="0" smtClean="0">
                <a:solidFill>
                  <a:schemeClr val="bg1"/>
                </a:solidFill>
                <a:effectLst>
                  <a:outerShdw blurRad="38100" dist="38100" dir="2700000" algn="tl">
                    <a:srgbClr val="000000"/>
                  </a:outerShdw>
                </a:effectLst>
                <a:latin typeface="Verdana" pitchFamily="34" charset="0"/>
              </a:rPr>
              <a:t>  </a:t>
            </a:r>
            <a:r>
              <a:rPr lang="en-US" sz="2400" u="sng" dirty="0" smtClean="0">
                <a:solidFill>
                  <a:schemeClr val="bg1"/>
                </a:solidFill>
                <a:effectLst>
                  <a:outerShdw blurRad="38100" dist="38100" dir="2700000" algn="tl">
                    <a:srgbClr val="000000"/>
                  </a:outerShdw>
                </a:effectLst>
                <a:latin typeface="Verdana" pitchFamily="34" charset="0"/>
              </a:rPr>
              <a:t>OR</a:t>
            </a:r>
            <a:r>
              <a:rPr lang="en-US" sz="2400" dirty="0" smtClean="0">
                <a:solidFill>
                  <a:schemeClr val="bg1"/>
                </a:solidFill>
                <a:effectLst>
                  <a:outerShdw blurRad="38100" dist="38100" dir="2700000" algn="tl">
                    <a:srgbClr val="000000"/>
                  </a:outerShdw>
                </a:effectLst>
                <a:latin typeface="Verdana" pitchFamily="34" charset="0"/>
              </a:rPr>
              <a:t> Digital map (KGS Watershed Watch website –</a:t>
            </a:r>
          </a:p>
          <a:p>
            <a:pPr lvl="1" algn="l">
              <a:defRPr/>
            </a:pPr>
            <a:r>
              <a:rPr lang="en-US" sz="2400" dirty="0" smtClean="0">
                <a:solidFill>
                  <a:schemeClr val="bg1"/>
                </a:solidFill>
                <a:effectLst>
                  <a:outerShdw blurRad="38100" dist="38100" dir="2700000" algn="tl">
                    <a:srgbClr val="000000"/>
                  </a:outerShdw>
                </a:effectLst>
                <a:latin typeface="Verdana" pitchFamily="34" charset="0"/>
              </a:rPr>
              <a:t>  </a:t>
            </a:r>
            <a:r>
              <a:rPr lang="en-US" sz="2400" dirty="0" smtClean="0">
                <a:solidFill>
                  <a:schemeClr val="bg1"/>
                </a:solidFill>
                <a:effectLst>
                  <a:outerShdw blurRad="38100" dist="38100" dir="2700000" algn="tl">
                    <a:srgbClr val="000000"/>
                  </a:outerShdw>
                </a:effectLst>
                <a:latin typeface="Verdana" pitchFamily="34" charset="0"/>
                <a:hlinkClick r:id="rId3"/>
              </a:rPr>
              <a:t>http://kgs.uky.edu/kgsmap/krww/viewer.asp</a:t>
            </a:r>
            <a:endParaRPr lang="en-US" sz="2400" dirty="0" smtClean="0">
              <a:solidFill>
                <a:schemeClr val="bg1"/>
              </a:solidFill>
              <a:effectLst>
                <a:outerShdw blurRad="38100" dist="38100" dir="2700000" algn="tl">
                  <a:srgbClr val="000000"/>
                </a:outerShdw>
              </a:effectLst>
              <a:latin typeface="Verdana" pitchFamily="34" charset="0"/>
            </a:endParaRPr>
          </a:p>
          <a:p>
            <a:pPr lvl="1" algn="l">
              <a:defRPr/>
            </a:pPr>
            <a:r>
              <a:rPr lang="en-US" sz="2400" dirty="0" smtClean="0">
                <a:solidFill>
                  <a:schemeClr val="bg1"/>
                </a:solidFill>
                <a:effectLst>
                  <a:outerShdw blurRad="38100" dist="38100" dir="2700000" algn="tl">
                    <a:srgbClr val="000000"/>
                  </a:outerShdw>
                </a:effectLst>
                <a:latin typeface="Verdana" pitchFamily="34" charset="0"/>
              </a:rPr>
              <a:t>  or Google Earth)</a:t>
            </a:r>
          </a:p>
          <a:p>
            <a:pPr lvl="1" algn="l">
              <a:buFont typeface="Arial" pitchFamily="34" charset="0"/>
              <a:buChar char="•"/>
              <a:defRPr/>
            </a:pPr>
            <a:r>
              <a:rPr lang="en-US" sz="2400" dirty="0" smtClean="0">
                <a:solidFill>
                  <a:schemeClr val="bg1"/>
                </a:solidFill>
                <a:effectLst>
                  <a:outerShdw blurRad="38100" dist="38100" dir="2700000" algn="tl">
                    <a:srgbClr val="000000"/>
                  </a:outerShdw>
                </a:effectLst>
                <a:latin typeface="Verdana" pitchFamily="34" charset="0"/>
              </a:rPr>
              <a:t>Submit information to Water Watch office </a:t>
            </a:r>
          </a:p>
          <a:p>
            <a:pPr lvl="1" algn="l">
              <a:defRPr/>
            </a:pPr>
            <a:r>
              <a:rPr lang="en-US" sz="2400" dirty="0" smtClean="0">
                <a:solidFill>
                  <a:schemeClr val="bg1"/>
                </a:solidFill>
                <a:effectLst>
                  <a:outerShdw blurRad="38100" dist="38100" dir="2700000" algn="tl">
                    <a:srgbClr val="000000"/>
                  </a:outerShdw>
                </a:effectLst>
                <a:latin typeface="Verdana" pitchFamily="34" charset="0"/>
              </a:rPr>
              <a:t> Email: </a:t>
            </a:r>
            <a:r>
              <a:rPr lang="en-US" sz="2400" dirty="0" smtClean="0">
                <a:solidFill>
                  <a:schemeClr val="bg1"/>
                </a:solidFill>
                <a:effectLst>
                  <a:outerShdw blurRad="38100" dist="38100" dir="2700000" algn="tl">
                    <a:srgbClr val="000000"/>
                  </a:outerShdw>
                </a:effectLst>
                <a:latin typeface="Verdana" pitchFamily="34" charset="0"/>
                <a:hlinkClick r:id="rId4"/>
              </a:rPr>
              <a:t>OllieTheOtter@ky.gov</a:t>
            </a:r>
            <a:r>
              <a:rPr lang="en-US" sz="2400" dirty="0" smtClean="0">
                <a:solidFill>
                  <a:schemeClr val="bg1"/>
                </a:solidFill>
                <a:effectLst>
                  <a:outerShdw blurRad="38100" dist="38100" dir="2700000" algn="tl">
                    <a:srgbClr val="000000"/>
                  </a:outerShdw>
                </a:effectLst>
                <a:latin typeface="Verdana" pitchFamily="34" charset="0"/>
              </a:rPr>
              <a:t> Phone:1-800-928-0045</a:t>
            </a:r>
          </a:p>
          <a:p>
            <a:pPr lvl="1" algn="l">
              <a:defRPr/>
            </a:pPr>
            <a:endParaRPr lang="en-US" sz="2200" dirty="0" smtClean="0">
              <a:solidFill>
                <a:schemeClr val="bg1"/>
              </a:solidFill>
              <a:effectLst>
                <a:outerShdw blurRad="38100" dist="38100" dir="2700000" algn="tl">
                  <a:srgbClr val="000000"/>
                </a:outerShdw>
              </a:effectLst>
              <a:latin typeface="Verdana" pitchFamily="34" charset="0"/>
            </a:endParaRPr>
          </a:p>
          <a:p>
            <a:pPr lvl="1" algn="l">
              <a:defRPr/>
            </a:pPr>
            <a:endParaRPr lang="en-US" dirty="0" smtClean="0">
              <a:effectLst>
                <a:outerShdw blurRad="38100" dist="38100" dir="2700000" algn="tl">
                  <a:srgbClr val="FFFFFF"/>
                </a:outerShdw>
              </a:effectLst>
              <a:latin typeface="Verdana"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p:cNvSpPr>
            <a:spLocks noChangeArrowheads="1"/>
          </p:cNvSpPr>
          <p:nvPr/>
        </p:nvSpPr>
        <p:spPr bwMode="auto">
          <a:xfrm>
            <a:off x="139482" y="1462326"/>
            <a:ext cx="10287000" cy="5693866"/>
          </a:xfrm>
          <a:prstGeom prst="rect">
            <a:avLst/>
          </a:prstGeom>
          <a:noFill/>
          <a:ln w="9525">
            <a:noFill/>
            <a:miter lim="800000"/>
            <a:headEnd/>
            <a:tailEnd/>
          </a:ln>
        </p:spPr>
        <p:txBody>
          <a:bodyPr>
            <a:spAutoFit/>
          </a:bodyPr>
          <a:lstStyle/>
          <a:p>
            <a:pPr>
              <a:defRPr/>
            </a:pPr>
            <a:r>
              <a:rPr lang="en-US" sz="2400" dirty="0" smtClean="0">
                <a:solidFill>
                  <a:schemeClr val="bg1"/>
                </a:solidFill>
                <a:effectLst>
                  <a:outerShdw blurRad="38100" dist="38100" dir="2700000" algn="tl">
                    <a:srgbClr val="000000"/>
                  </a:outerShdw>
                </a:effectLst>
              </a:rPr>
              <a:t>•During </a:t>
            </a:r>
            <a:r>
              <a:rPr lang="en-US" sz="2400" dirty="0">
                <a:solidFill>
                  <a:schemeClr val="bg1"/>
                </a:solidFill>
                <a:effectLst>
                  <a:outerShdw blurRad="38100" dist="38100" dir="2700000" algn="tl">
                    <a:srgbClr val="000000"/>
                  </a:outerShdw>
                </a:effectLst>
              </a:rPr>
              <a:t>high </a:t>
            </a:r>
            <a:r>
              <a:rPr lang="en-US" sz="2400" dirty="0" smtClean="0">
                <a:solidFill>
                  <a:schemeClr val="bg1"/>
                </a:solidFill>
                <a:effectLst>
                  <a:outerShdw blurRad="38100" dist="38100" dir="2700000" algn="tl">
                    <a:srgbClr val="000000"/>
                  </a:outerShdw>
                </a:effectLst>
              </a:rPr>
              <a:t>flow, sampling </a:t>
            </a:r>
            <a:r>
              <a:rPr lang="en-US" sz="2400" dirty="0">
                <a:solidFill>
                  <a:schemeClr val="bg1"/>
                </a:solidFill>
                <a:effectLst>
                  <a:outerShdw blurRad="38100" dist="38100" dir="2700000" algn="tl">
                    <a:srgbClr val="000000"/>
                  </a:outerShdw>
                </a:effectLst>
              </a:rPr>
              <a:t>should be postponed until baseline conditions </a:t>
            </a:r>
            <a:r>
              <a:rPr lang="en-US" sz="2400" dirty="0" smtClean="0">
                <a:solidFill>
                  <a:schemeClr val="bg1"/>
                </a:solidFill>
                <a:effectLst>
                  <a:outerShdw blurRad="38100" dist="38100" dir="2700000" algn="tl">
                    <a:srgbClr val="000000"/>
                  </a:outerShdw>
                </a:effectLst>
              </a:rPr>
              <a:t>exist – do not sample in any unsafe conditions</a:t>
            </a:r>
          </a:p>
          <a:p>
            <a:pPr>
              <a:defRPr/>
            </a:pPr>
            <a:r>
              <a:rPr lang="en-US" sz="2400" dirty="0" smtClean="0">
                <a:solidFill>
                  <a:schemeClr val="bg1"/>
                </a:solidFill>
                <a:effectLst>
                  <a:outerShdw blurRad="38100" dist="38100" dir="2700000" algn="tl">
                    <a:srgbClr val="000000"/>
                  </a:outerShdw>
                </a:effectLst>
              </a:rPr>
              <a:t>•Waders and specialized wading boots can be utilized</a:t>
            </a:r>
          </a:p>
          <a:p>
            <a:pPr>
              <a:defRPr/>
            </a:pPr>
            <a:r>
              <a:rPr lang="en-US" sz="2400" dirty="0" smtClean="0">
                <a:solidFill>
                  <a:schemeClr val="bg1"/>
                </a:solidFill>
                <a:effectLst>
                  <a:outerShdw blurRad="38100" dist="38100" dir="2700000" algn="tl">
                    <a:srgbClr val="000000"/>
                  </a:outerShdw>
                </a:effectLst>
              </a:rPr>
              <a:t>•</a:t>
            </a:r>
            <a:r>
              <a:rPr lang="en-US" sz="2400" dirty="0">
                <a:solidFill>
                  <a:schemeClr val="bg1"/>
                </a:solidFill>
                <a:effectLst>
                  <a:outerShdw blurRad="38100" dist="38100" dir="2700000" algn="tl">
                    <a:srgbClr val="000000"/>
                  </a:outerShdw>
                </a:effectLst>
              </a:rPr>
              <a:t>Use extreme caution when wading in streams above the knee</a:t>
            </a:r>
          </a:p>
          <a:p>
            <a:pPr>
              <a:defRPr/>
            </a:pPr>
            <a:r>
              <a:rPr lang="en-US" sz="2400" dirty="0">
                <a:solidFill>
                  <a:schemeClr val="bg1"/>
                </a:solidFill>
                <a:effectLst>
                  <a:outerShdw blurRad="38100" dist="38100" dir="2700000" algn="tl">
                    <a:srgbClr val="000000"/>
                  </a:outerShdw>
                </a:effectLst>
              </a:rPr>
              <a:t>•Samplers should exhibit caution in and around streams to reduce the threat of a falling injury </a:t>
            </a:r>
            <a:endParaRPr lang="en-US" sz="2400" dirty="0" smtClean="0">
              <a:solidFill>
                <a:schemeClr val="bg1"/>
              </a:solidFill>
              <a:effectLst>
                <a:outerShdw blurRad="38100" dist="38100" dir="2700000" algn="tl">
                  <a:srgbClr val="000000"/>
                </a:outerShdw>
              </a:effectLst>
            </a:endParaRPr>
          </a:p>
          <a:p>
            <a:pPr>
              <a:defRPr/>
            </a:pPr>
            <a:r>
              <a:rPr lang="en-US" sz="2400" dirty="0" smtClean="0">
                <a:solidFill>
                  <a:schemeClr val="bg1"/>
                </a:solidFill>
                <a:effectLst>
                  <a:outerShdw blurRad="38100" dist="38100" dir="2700000" algn="tl">
                    <a:srgbClr val="000000"/>
                  </a:outerShdw>
                </a:effectLst>
              </a:rPr>
              <a:t>•Secure permission from landowner </a:t>
            </a:r>
          </a:p>
          <a:p>
            <a:pPr>
              <a:defRPr/>
            </a:pPr>
            <a:r>
              <a:rPr lang="en-US" sz="2400" dirty="0" smtClean="0">
                <a:solidFill>
                  <a:schemeClr val="bg1"/>
                </a:solidFill>
                <a:effectLst>
                  <a:outerShdw blurRad="38100" dist="38100" dir="2700000" algn="tl">
                    <a:srgbClr val="000000"/>
                  </a:outerShdw>
                </a:effectLst>
              </a:rPr>
              <a:t>•Be aware of increased risk for frostbite </a:t>
            </a:r>
            <a:r>
              <a:rPr lang="en-US" sz="2400" dirty="0">
                <a:solidFill>
                  <a:schemeClr val="bg1"/>
                </a:solidFill>
                <a:effectLst>
                  <a:outerShdw blurRad="38100" dist="38100" dir="2700000" algn="tl">
                    <a:srgbClr val="000000"/>
                  </a:outerShdw>
                </a:effectLst>
              </a:rPr>
              <a:t>or </a:t>
            </a:r>
            <a:r>
              <a:rPr lang="en-US" sz="2400" dirty="0" smtClean="0">
                <a:solidFill>
                  <a:schemeClr val="bg1"/>
                </a:solidFill>
                <a:effectLst>
                  <a:outerShdw blurRad="38100" dist="38100" dir="2700000" algn="tl">
                    <a:srgbClr val="000000"/>
                  </a:outerShdw>
                </a:effectLst>
              </a:rPr>
              <a:t>hypothermia</a:t>
            </a:r>
            <a:r>
              <a:rPr lang="en-US" sz="2400" dirty="0" smtClean="0">
                <a:effectLst>
                  <a:outerShdw blurRad="38100" dist="38100" dir="2700000" algn="tl">
                    <a:srgbClr val="000000"/>
                  </a:outerShdw>
                </a:effectLst>
              </a:rPr>
              <a:t> in cold temperatures</a:t>
            </a:r>
            <a:endParaRPr lang="en-US" sz="2400" dirty="0">
              <a:solidFill>
                <a:schemeClr val="bg1"/>
              </a:solidFill>
              <a:effectLst>
                <a:outerShdw blurRad="38100" dist="38100" dir="2700000" algn="tl">
                  <a:srgbClr val="000000"/>
                </a:outerShdw>
              </a:effectLst>
            </a:endParaRPr>
          </a:p>
          <a:p>
            <a:pPr>
              <a:defRPr/>
            </a:pPr>
            <a:r>
              <a:rPr lang="en-US" sz="2400" dirty="0">
                <a:solidFill>
                  <a:schemeClr val="bg1"/>
                </a:solidFill>
                <a:effectLst>
                  <a:outerShdw blurRad="38100" dist="38100" dir="2700000" algn="tl">
                    <a:srgbClr val="000000"/>
                  </a:outerShdw>
                </a:effectLst>
              </a:rPr>
              <a:t>•</a:t>
            </a:r>
            <a:r>
              <a:rPr lang="en-US" sz="2400" dirty="0">
                <a:solidFill>
                  <a:prstClr val="white"/>
                </a:solidFill>
                <a:effectLst>
                  <a:outerShdw blurRad="38100" dist="38100" dir="2700000" algn="tl">
                    <a:srgbClr val="000000"/>
                  </a:outerShdw>
                </a:effectLst>
                <a:cs typeface="+mn-cs"/>
              </a:rPr>
              <a:t>Do not stick hands or feet under large objects. Exercise caution when handling aquatic life. Some organisms pinch, bite, etc.</a:t>
            </a:r>
            <a:endParaRPr lang="en-US" sz="2400" dirty="0">
              <a:solidFill>
                <a:schemeClr val="bg1"/>
              </a:solidFill>
              <a:effectLst>
                <a:outerShdw blurRad="38100" dist="38100" dir="2700000" algn="tl">
                  <a:srgbClr val="000000"/>
                </a:outerShdw>
              </a:effectLst>
            </a:endParaRPr>
          </a:p>
          <a:p>
            <a:pPr>
              <a:buFontTx/>
              <a:buChar char="•"/>
              <a:defRPr/>
            </a:pPr>
            <a:r>
              <a:rPr lang="en-US" sz="2400" dirty="0">
                <a:solidFill>
                  <a:schemeClr val="bg1"/>
                </a:solidFill>
                <a:effectLst>
                  <a:outerShdw blurRad="38100" dist="38100" dir="2700000" algn="tl">
                    <a:srgbClr val="000000"/>
                  </a:outerShdw>
                </a:effectLst>
              </a:rPr>
              <a:t>All water bodies have the potential to be contaminated </a:t>
            </a:r>
          </a:p>
          <a:p>
            <a:pPr>
              <a:buFontTx/>
              <a:buChar char="•"/>
              <a:defRPr/>
            </a:pPr>
            <a:r>
              <a:rPr lang="en-US" sz="2400" dirty="0">
                <a:solidFill>
                  <a:schemeClr val="bg1"/>
                </a:solidFill>
                <a:effectLst>
                  <a:outerShdw blurRad="38100" dist="38100" dir="2700000" algn="tl">
                    <a:srgbClr val="000000"/>
                  </a:outerShdw>
                </a:effectLst>
              </a:rPr>
              <a:t>Notify others of your whereabouts and carry a cell phone</a:t>
            </a:r>
          </a:p>
          <a:p>
            <a:pPr>
              <a:buFontTx/>
              <a:buChar char="•"/>
              <a:defRPr/>
            </a:pPr>
            <a:r>
              <a:rPr lang="en-US" sz="2400" dirty="0">
                <a:solidFill>
                  <a:schemeClr val="bg1"/>
                </a:solidFill>
                <a:effectLst>
                  <a:outerShdw blurRad="38100" dist="38100" dir="2700000" algn="tl">
                    <a:srgbClr val="000000"/>
                  </a:outerShdw>
                </a:effectLst>
              </a:rPr>
              <a:t>Use caution and be aware of your surroundings and location</a:t>
            </a:r>
          </a:p>
          <a:p>
            <a:pPr>
              <a:buFontTx/>
              <a:buChar char="•"/>
              <a:defRPr/>
            </a:pPr>
            <a:endParaRPr lang="en-US" dirty="0">
              <a:solidFill>
                <a:schemeClr val="tx1"/>
              </a:solidFill>
              <a:effectLst>
                <a:outerShdw blurRad="38100" dist="38100" dir="2700000" algn="tl">
                  <a:srgbClr val="000000"/>
                </a:outerShdw>
              </a:effectLst>
            </a:endParaRPr>
          </a:p>
        </p:txBody>
      </p:sp>
      <p:sp>
        <p:nvSpPr>
          <p:cNvPr id="5" name="Rectangle 4"/>
          <p:cNvSpPr/>
          <p:nvPr/>
        </p:nvSpPr>
        <p:spPr>
          <a:xfrm>
            <a:off x="0" y="396875"/>
            <a:ext cx="10287000" cy="708025"/>
          </a:xfrm>
          <a:prstGeom prst="rect">
            <a:avLst/>
          </a:prstGeom>
        </p:spPr>
        <p:txBody>
          <a:bodyPr>
            <a:spAutoFit/>
          </a:bodyPr>
          <a:lstStyle/>
          <a:p>
            <a:pPr algn="ctr">
              <a:defRPr/>
            </a:pPr>
            <a:r>
              <a:rPr lang="en-US" sz="4000" dirty="0">
                <a:solidFill>
                  <a:srgbClr val="FFCC66"/>
                </a:solidFill>
                <a:effectLst>
                  <a:outerShdw blurRad="38100" dist="38100" dir="2700000" algn="tl">
                    <a:srgbClr val="000000"/>
                  </a:outerShdw>
                </a:effectLst>
              </a:rPr>
              <a:t>Be Safe!</a:t>
            </a:r>
          </a:p>
        </p:txBody>
      </p:sp>
      <p:pic>
        <p:nvPicPr>
          <p:cNvPr id="6148" name="Picture 2" descr="C:\Users\john_webb\AppData\Local\Microsoft\Windows\Temporary Internet Files\Content.IE5\7AGLUFI4\MC900353953[1].wmf"/>
          <p:cNvPicPr>
            <a:picLocks noChangeAspect="1" noChangeArrowheads="1"/>
          </p:cNvPicPr>
          <p:nvPr/>
        </p:nvPicPr>
        <p:blipFill>
          <a:blip r:embed="rId3" cstate="print"/>
          <a:srcRect/>
          <a:stretch>
            <a:fillRect/>
          </a:stretch>
        </p:blipFill>
        <p:spPr bwMode="auto">
          <a:xfrm>
            <a:off x="7054850" y="0"/>
            <a:ext cx="1454150" cy="1330325"/>
          </a:xfrm>
          <a:prstGeom prst="rect">
            <a:avLst/>
          </a:prstGeom>
          <a:noFill/>
          <a:ln w="9525">
            <a:noFill/>
            <a:miter lim="800000"/>
            <a:headEnd/>
            <a:tailEnd/>
          </a:ln>
        </p:spPr>
      </p:pic>
      <p:pic>
        <p:nvPicPr>
          <p:cNvPr id="6149" name="Picture 3" descr="C:\Users\john_webb\AppData\Local\Microsoft\Windows\Temporary Internet Files\Content.IE5\GZ5GZBCB\MC900340274[1].wmf"/>
          <p:cNvPicPr>
            <a:picLocks noChangeAspect="1" noChangeArrowheads="1"/>
          </p:cNvPicPr>
          <p:nvPr/>
        </p:nvPicPr>
        <p:blipFill>
          <a:blip r:embed="rId4" cstate="print"/>
          <a:srcRect/>
          <a:stretch>
            <a:fillRect/>
          </a:stretch>
        </p:blipFill>
        <p:spPr bwMode="auto">
          <a:xfrm>
            <a:off x="2060575" y="150813"/>
            <a:ext cx="1184275" cy="12477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443144" y="585818"/>
            <a:ext cx="9368126" cy="2677656"/>
          </a:xfrm>
          <a:prstGeom prst="rect">
            <a:avLst/>
          </a:prstGeom>
          <a:noFill/>
          <a:ln w="9525">
            <a:noFill/>
            <a:miter lim="800000"/>
            <a:headEnd/>
            <a:tailEnd/>
          </a:ln>
        </p:spPr>
        <p:txBody>
          <a:bodyPr wrap="square">
            <a:spAutoFit/>
          </a:bodyPr>
          <a:lstStyle/>
          <a:p>
            <a:pPr>
              <a:defRPr/>
            </a:pPr>
            <a:endParaRPr lang="en-US" sz="2800" dirty="0" smtClean="0">
              <a:solidFill>
                <a:srgbClr val="99FF66"/>
              </a:solidFill>
              <a:effectLst>
                <a:outerShdw blurRad="38100" dist="38100" dir="2700000" algn="tl">
                  <a:srgbClr val="000000"/>
                </a:outerShdw>
              </a:effectLst>
            </a:endParaRPr>
          </a:p>
          <a:p>
            <a:pPr>
              <a:defRPr/>
            </a:pPr>
            <a:r>
              <a:rPr lang="en-US" sz="2800" dirty="0" smtClean="0">
                <a:solidFill>
                  <a:srgbClr val="99FF66"/>
                </a:solidFill>
                <a:effectLst>
                  <a:outerShdw blurRad="38100" dist="38100" dir="2700000" algn="tl">
                    <a:srgbClr val="000000"/>
                  </a:outerShdw>
                </a:effectLst>
              </a:rPr>
              <a:t>IMPORTANT: </a:t>
            </a:r>
            <a:r>
              <a:rPr lang="en-US" sz="2800" dirty="0" smtClean="0">
                <a:effectLst>
                  <a:outerShdw blurRad="38100" dist="38100" dir="2700000" algn="tl">
                    <a:srgbClr val="000000"/>
                  </a:outerShdw>
                </a:effectLst>
              </a:rPr>
              <a:t>If you observe an outfall, pipe, or anything that might indicate illegal pollution of a waterway, contact Kentucky Division of Water to report complaints or concerns at 502-564-3410 </a:t>
            </a:r>
          </a:p>
          <a:p>
            <a:pPr>
              <a:defRPr/>
            </a:pPr>
            <a:r>
              <a:rPr lang="en-US" sz="2800" dirty="0" smtClean="0">
                <a:effectLst>
                  <a:outerShdw blurRad="38100" dist="38100" dir="2700000" algn="tl">
                    <a:srgbClr val="000000"/>
                  </a:outerShdw>
                </a:effectLst>
              </a:rPr>
              <a:t>during business hours.</a:t>
            </a:r>
            <a:r>
              <a:rPr lang="en-US" sz="2800" dirty="0" smtClean="0">
                <a:solidFill>
                  <a:srgbClr val="99FF66"/>
                </a:solidFill>
                <a:effectLst>
                  <a:outerShdw blurRad="38100" dist="38100" dir="2700000" algn="tl">
                    <a:srgbClr val="000000"/>
                  </a:outerShdw>
                </a:effectLst>
              </a:rPr>
              <a:t> </a:t>
            </a:r>
            <a:endParaRPr lang="en-US" sz="2800" dirty="0">
              <a:solidFill>
                <a:srgbClr val="99FF66"/>
              </a:solidFill>
              <a:effectLst>
                <a:outerShdw blurRad="38100" dist="38100" dir="2700000" algn="tl">
                  <a:srgbClr val="000000"/>
                </a:outerShdw>
              </a:effectLst>
            </a:endParaRPr>
          </a:p>
        </p:txBody>
      </p:sp>
      <p:pic>
        <p:nvPicPr>
          <p:cNvPr id="3074" name="Picture 2"/>
          <p:cNvPicPr>
            <a:picLocks noChangeAspect="1" noChangeArrowheads="1"/>
          </p:cNvPicPr>
          <p:nvPr/>
        </p:nvPicPr>
        <p:blipFill>
          <a:blip r:embed="rId3" cstate="print"/>
          <a:srcRect/>
          <a:stretch>
            <a:fillRect/>
          </a:stretch>
        </p:blipFill>
        <p:spPr bwMode="auto">
          <a:xfrm>
            <a:off x="546679" y="3297957"/>
            <a:ext cx="4453759" cy="3340320"/>
          </a:xfrm>
          <a:prstGeom prst="rect">
            <a:avLst/>
          </a:prstGeom>
          <a:noFill/>
          <a:ln w="9525">
            <a:noFill/>
            <a:miter lim="800000"/>
            <a:headEnd/>
            <a:tailEnd/>
          </a:ln>
          <a:effectLst/>
        </p:spPr>
      </p:pic>
      <p:sp>
        <p:nvSpPr>
          <p:cNvPr id="5" name="Rectangle 4"/>
          <p:cNvSpPr/>
          <p:nvPr/>
        </p:nvSpPr>
        <p:spPr>
          <a:xfrm>
            <a:off x="5139559" y="3000052"/>
            <a:ext cx="5147441" cy="3539430"/>
          </a:xfrm>
          <a:prstGeom prst="rect">
            <a:avLst/>
          </a:prstGeom>
        </p:spPr>
        <p:txBody>
          <a:bodyPr wrap="square">
            <a:spAutoFit/>
          </a:bodyPr>
          <a:lstStyle/>
          <a:p>
            <a:endParaRPr lang="en-US" sz="2800" dirty="0" smtClean="0">
              <a:solidFill>
                <a:srgbClr val="99FF66"/>
              </a:solidFill>
              <a:effectLst>
                <a:outerShdw blurRad="38100" dist="38100" dir="2700000" algn="tl">
                  <a:srgbClr val="000000"/>
                </a:outerShdw>
              </a:effectLst>
            </a:endParaRPr>
          </a:p>
          <a:p>
            <a:r>
              <a:rPr lang="en-US" sz="2800" dirty="0" smtClean="0">
                <a:effectLst>
                  <a:outerShdw blurRad="38100" dist="38100" dir="2700000" algn="tl">
                    <a:srgbClr val="000000"/>
                  </a:outerShdw>
                </a:effectLst>
              </a:rPr>
              <a:t>For </a:t>
            </a:r>
            <a:r>
              <a:rPr lang="en-US" sz="2800" b="1" dirty="0" smtClean="0">
                <a:effectLst>
                  <a:outerShdw blurRad="38100" dist="38100" dir="2700000" algn="tl">
                    <a:srgbClr val="000000"/>
                  </a:outerShdw>
                </a:effectLst>
              </a:rPr>
              <a:t>environmental </a:t>
            </a:r>
            <a:r>
              <a:rPr lang="en-US" sz="2800" b="1" u="sng" dirty="0" smtClean="0">
                <a:effectLst>
                  <a:outerShdw blurRad="38100" dist="38100" dir="2700000" algn="tl">
                    <a:srgbClr val="000000"/>
                  </a:outerShdw>
                </a:effectLst>
              </a:rPr>
              <a:t>emergencies</a:t>
            </a:r>
            <a:r>
              <a:rPr lang="en-US" sz="2800" b="1" dirty="0" smtClean="0">
                <a:effectLst>
                  <a:outerShdw blurRad="38100" dist="38100" dir="2700000" algn="tl">
                    <a:srgbClr val="000000"/>
                  </a:outerShdw>
                </a:effectLst>
              </a:rPr>
              <a:t> </a:t>
            </a:r>
            <a:r>
              <a:rPr lang="en-US" sz="2800" dirty="0" smtClean="0">
                <a:effectLst>
                  <a:outerShdw blurRad="38100" dist="38100" dir="2700000" algn="tl">
                    <a:srgbClr val="000000"/>
                  </a:outerShdw>
                </a:effectLst>
              </a:rPr>
              <a:t>such as spills of gas, oil or other substances, contact the Environmental Response Team at 502-564-2380 or 1-800-928-2380.</a:t>
            </a:r>
            <a:endParaRPr lang="en-US" sz="2800" dirty="0"/>
          </a:p>
        </p:txBody>
      </p:sp>
      <p:sp>
        <p:nvSpPr>
          <p:cNvPr id="6" name="Rectangle 5"/>
          <p:cNvSpPr/>
          <p:nvPr/>
        </p:nvSpPr>
        <p:spPr>
          <a:xfrm>
            <a:off x="0" y="171668"/>
            <a:ext cx="10286999" cy="707886"/>
          </a:xfrm>
          <a:prstGeom prst="rect">
            <a:avLst/>
          </a:prstGeom>
        </p:spPr>
        <p:txBody>
          <a:bodyPr wrap="square">
            <a:spAutoFit/>
          </a:bodyPr>
          <a:lstStyle/>
          <a:p>
            <a:pPr algn="ctr">
              <a:defRPr/>
            </a:pPr>
            <a:r>
              <a:rPr lang="en-US" sz="4000" dirty="0" smtClean="0">
                <a:solidFill>
                  <a:srgbClr val="FFCC66"/>
                </a:solidFill>
                <a:effectLst>
                  <a:outerShdw blurRad="38100" dist="38100" dir="2700000" algn="tl">
                    <a:srgbClr val="000000"/>
                  </a:outerShdw>
                </a:effectLst>
              </a:rPr>
              <a:t>Environmental Safety</a:t>
            </a:r>
            <a:endParaRPr lang="en-US" sz="4000" dirty="0">
              <a:solidFill>
                <a:srgbClr val="FFCC66"/>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6" name="Rectangle 4"/>
          <p:cNvSpPr>
            <a:spLocks noChangeArrowheads="1"/>
          </p:cNvSpPr>
          <p:nvPr/>
        </p:nvSpPr>
        <p:spPr bwMode="auto">
          <a:xfrm>
            <a:off x="0" y="4138903"/>
            <a:ext cx="10287000" cy="1284057"/>
          </a:xfrm>
          <a:prstGeom prst="rect">
            <a:avLst/>
          </a:prstGeom>
          <a:noFill/>
          <a:ln w="9525">
            <a:noFill/>
            <a:miter lim="800000"/>
            <a:headEnd/>
            <a:tailEnd/>
          </a:ln>
        </p:spPr>
        <p:txBody>
          <a:bodyPr wrap="square" lIns="0" tIns="0" rIns="0" bIns="0">
            <a:spAutoFit/>
          </a:bodyPr>
          <a:lstStyle/>
          <a:p>
            <a:pPr algn="ctr">
              <a:defRPr/>
            </a:pPr>
            <a:r>
              <a:rPr lang="en-US" dirty="0" smtClean="0">
                <a:effectLst>
                  <a:outerShdw blurRad="38100" dist="38100" dir="2700000" algn="tl">
                    <a:srgbClr val="000000"/>
                  </a:outerShdw>
                </a:effectLst>
              </a:rPr>
              <a:t>If you have any questions after today’s workshop,</a:t>
            </a:r>
          </a:p>
          <a:p>
            <a:pPr algn="ctr">
              <a:defRPr/>
            </a:pPr>
            <a:r>
              <a:rPr lang="en-US" dirty="0" smtClean="0">
                <a:effectLst>
                  <a:outerShdw blurRad="38100" dist="38100" dir="2700000" algn="tl">
                    <a:srgbClr val="000000"/>
                  </a:outerShdw>
                </a:effectLst>
              </a:rPr>
              <a:t>please contact your </a:t>
            </a:r>
            <a:r>
              <a:rPr lang="en-US" dirty="0">
                <a:effectLst>
                  <a:outerShdw blurRad="38100" dist="38100" dir="2700000" algn="tl">
                    <a:srgbClr val="000000"/>
                  </a:outerShdw>
                </a:effectLst>
              </a:rPr>
              <a:t>“Area Coordinator” or the </a:t>
            </a:r>
          </a:p>
          <a:p>
            <a:pPr algn="ctr">
              <a:defRPr/>
            </a:pPr>
            <a:r>
              <a:rPr lang="en-US" dirty="0">
                <a:effectLst>
                  <a:outerShdw blurRad="38100" dist="38100" dir="2700000" algn="tl">
                    <a:srgbClr val="000000"/>
                  </a:outerShdw>
                </a:effectLst>
              </a:rPr>
              <a:t>KY Water Watch </a:t>
            </a:r>
            <a:r>
              <a:rPr lang="en-US" dirty="0" smtClean="0">
                <a:effectLst>
                  <a:outerShdw blurRad="38100" dist="38100" dir="2700000" algn="tl">
                    <a:srgbClr val="000000"/>
                  </a:outerShdw>
                </a:effectLst>
              </a:rPr>
              <a:t>Office at 1-800-928-0045</a:t>
            </a:r>
            <a:r>
              <a:rPr lang="en-US" dirty="0" smtClean="0">
                <a:latin typeface="Arial Unicode MS" pitchFamily="34" charset="-128"/>
              </a:rPr>
              <a:t> </a:t>
            </a:r>
            <a:endParaRPr lang="en-US" dirty="0">
              <a:latin typeface="Arial Unicode MS" pitchFamily="34" charset="-128"/>
            </a:endParaRPr>
          </a:p>
        </p:txBody>
      </p:sp>
      <p:grpSp>
        <p:nvGrpSpPr>
          <p:cNvPr id="9" name="Group 8"/>
          <p:cNvGrpSpPr/>
          <p:nvPr/>
        </p:nvGrpSpPr>
        <p:grpSpPr>
          <a:xfrm>
            <a:off x="2813970" y="1411726"/>
            <a:ext cx="4603750" cy="1477963"/>
            <a:chOff x="2813970" y="1552074"/>
            <a:chExt cx="4603750" cy="1477963"/>
          </a:xfrm>
        </p:grpSpPr>
        <p:sp>
          <p:nvSpPr>
            <p:cNvPr id="38917" name="AutoShape 17"/>
            <p:cNvSpPr>
              <a:spLocks noChangeArrowheads="1"/>
            </p:cNvSpPr>
            <p:nvPr/>
          </p:nvSpPr>
          <p:spPr bwMode="auto">
            <a:xfrm>
              <a:off x="2813970" y="1552074"/>
              <a:ext cx="4603750" cy="1477963"/>
            </a:xfrm>
            <a:prstGeom prst="roundRect">
              <a:avLst>
                <a:gd name="adj" fmla="val 9977"/>
              </a:avLst>
            </a:prstGeom>
            <a:solidFill>
              <a:srgbClr val="000080"/>
            </a:solidFill>
            <a:ln w="9525">
              <a:noFill/>
              <a:round/>
              <a:headEnd/>
              <a:tailEnd/>
            </a:ln>
          </p:spPr>
          <p:txBody>
            <a:bodyPr/>
            <a:lstStyle/>
            <a:p>
              <a:endParaRPr lang="en-US">
                <a:latin typeface="Arial Unicode MS" pitchFamily="34" charset="-128"/>
              </a:endParaRPr>
            </a:p>
          </p:txBody>
        </p:sp>
        <p:grpSp>
          <p:nvGrpSpPr>
            <p:cNvPr id="8" name="Group 7"/>
            <p:cNvGrpSpPr/>
            <p:nvPr/>
          </p:nvGrpSpPr>
          <p:grpSpPr>
            <a:xfrm>
              <a:off x="2830513" y="1573645"/>
              <a:ext cx="4546600" cy="1420813"/>
              <a:chOff x="2830513" y="1152525"/>
              <a:chExt cx="4546600" cy="1420813"/>
            </a:xfrm>
          </p:grpSpPr>
          <p:sp>
            <p:nvSpPr>
              <p:cNvPr id="38918" name="AutoShape 18"/>
              <p:cNvSpPr>
                <a:spLocks noChangeArrowheads="1"/>
              </p:cNvSpPr>
              <p:nvPr/>
            </p:nvSpPr>
            <p:spPr bwMode="auto">
              <a:xfrm>
                <a:off x="2830513" y="1152525"/>
                <a:ext cx="4546600" cy="1420813"/>
              </a:xfrm>
              <a:prstGeom prst="roundRect">
                <a:avLst>
                  <a:gd name="adj" fmla="val 9977"/>
                </a:avLst>
              </a:prstGeom>
              <a:noFill/>
              <a:ln w="58801">
                <a:solidFill>
                  <a:srgbClr val="99FF66"/>
                </a:solidFill>
                <a:round/>
                <a:headEnd/>
                <a:tailEnd/>
              </a:ln>
            </p:spPr>
            <p:txBody>
              <a:bodyPr/>
              <a:lstStyle/>
              <a:p>
                <a:endParaRPr lang="en-US">
                  <a:latin typeface="Arial Unicode MS" pitchFamily="34" charset="-128"/>
                </a:endParaRPr>
              </a:p>
            </p:txBody>
          </p:sp>
          <p:sp>
            <p:nvSpPr>
              <p:cNvPr id="38919" name="Rectangle 19"/>
              <p:cNvSpPr>
                <a:spLocks noChangeArrowheads="1"/>
              </p:cNvSpPr>
              <p:nvPr/>
            </p:nvSpPr>
            <p:spPr bwMode="auto">
              <a:xfrm>
                <a:off x="3619441" y="1447800"/>
                <a:ext cx="2967159" cy="646331"/>
              </a:xfrm>
              <a:prstGeom prst="rect">
                <a:avLst/>
              </a:prstGeom>
              <a:noFill/>
              <a:ln w="9525">
                <a:noFill/>
                <a:miter lim="800000"/>
                <a:headEnd/>
                <a:tailEnd/>
              </a:ln>
            </p:spPr>
            <p:txBody>
              <a:bodyPr wrap="none" lIns="0" tIns="0" rIns="0" bIns="0">
                <a:spAutoFit/>
              </a:bodyPr>
              <a:lstStyle/>
              <a:p>
                <a:pPr algn="ctr">
                  <a:defRPr/>
                </a:pPr>
                <a:r>
                  <a:rPr lang="en-US" sz="4200" dirty="0" smtClean="0">
                    <a:effectLst>
                      <a:outerShdw blurRad="38100" dist="38100" dir="2700000" algn="tl">
                        <a:srgbClr val="000000"/>
                      </a:outerShdw>
                    </a:effectLst>
                  </a:rPr>
                  <a:t>Questions?</a:t>
                </a:r>
                <a:endParaRPr lang="en-US" sz="2400" dirty="0">
                  <a:effectLst>
                    <a:outerShdw blurRad="38100" dist="38100" dir="2700000" algn="tl">
                      <a:srgbClr val="000000"/>
                    </a:outerShdw>
                  </a:effectLst>
                </a:endParaRPr>
              </a:p>
            </p:txBody>
          </p:sp>
        </p:gr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5" name="Text Box 3"/>
          <p:cNvSpPr txBox="1">
            <a:spLocks noChangeArrowheads="1"/>
          </p:cNvSpPr>
          <p:nvPr/>
        </p:nvSpPr>
        <p:spPr bwMode="auto">
          <a:xfrm>
            <a:off x="951276" y="74725"/>
            <a:ext cx="3567002" cy="7048083"/>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a:defRPr/>
            </a:pPr>
            <a:r>
              <a:rPr lang="en-US" sz="4000" dirty="0">
                <a:solidFill>
                  <a:srgbClr val="FFCC66"/>
                </a:solidFill>
                <a:effectLst>
                  <a:outerShdw blurRad="38100" dist="38100" dir="2700000" algn="tl">
                    <a:srgbClr val="000000"/>
                  </a:outerShdw>
                </a:effectLst>
                <a:ea typeface="Verdana" pitchFamily="34" charset="0"/>
                <a:cs typeface="Verdana" pitchFamily="34" charset="0"/>
              </a:rPr>
              <a:t>Participant </a:t>
            </a:r>
          </a:p>
          <a:p>
            <a:pPr algn="ctr">
              <a:defRPr/>
            </a:pPr>
            <a:r>
              <a:rPr lang="en-US" sz="4000" dirty="0">
                <a:solidFill>
                  <a:srgbClr val="FFCC66"/>
                </a:solidFill>
                <a:effectLst>
                  <a:outerShdw blurRad="38100" dist="38100" dir="2700000" algn="tl">
                    <a:srgbClr val="000000"/>
                  </a:outerShdw>
                </a:effectLst>
                <a:ea typeface="Verdana" pitchFamily="34" charset="0"/>
                <a:cs typeface="Verdana" pitchFamily="34" charset="0"/>
              </a:rPr>
              <a:t>Agreement</a:t>
            </a:r>
            <a:r>
              <a:rPr lang="en-US" sz="4000" dirty="0">
                <a:effectLst>
                  <a:outerShdw blurRad="38100" dist="38100" dir="2700000" algn="tl">
                    <a:srgbClr val="000000"/>
                  </a:outerShdw>
                </a:effectLst>
                <a:ea typeface="Verdana" pitchFamily="34" charset="0"/>
                <a:cs typeface="Verdana" pitchFamily="34" charset="0"/>
              </a:rPr>
              <a:t> </a:t>
            </a:r>
          </a:p>
          <a:p>
            <a:pPr algn="ctr">
              <a:defRPr/>
            </a:pPr>
            <a:endParaRPr lang="en-US" sz="3600" dirty="0" smtClean="0">
              <a:solidFill>
                <a:srgbClr val="99FF66"/>
              </a:solidFill>
              <a:effectLst>
                <a:outerShdw blurRad="38100" dist="38100" dir="2700000" algn="tl">
                  <a:srgbClr val="000000"/>
                </a:outerShdw>
              </a:effectLst>
            </a:endParaRPr>
          </a:p>
          <a:p>
            <a:pPr algn="ctr">
              <a:defRPr/>
            </a:pPr>
            <a:r>
              <a:rPr lang="en-US" sz="3600" dirty="0" smtClean="0">
                <a:solidFill>
                  <a:srgbClr val="99FF66"/>
                </a:solidFill>
                <a:effectLst>
                  <a:outerShdw blurRad="38100" dist="38100" dir="2700000" algn="tl">
                    <a:srgbClr val="000000"/>
                  </a:outerShdw>
                </a:effectLst>
              </a:rPr>
              <a:t>Records:</a:t>
            </a:r>
          </a:p>
          <a:p>
            <a:pPr algn="ctr">
              <a:defRPr/>
            </a:pPr>
            <a:endParaRPr lang="en-US" sz="4000" dirty="0" smtClean="0">
              <a:solidFill>
                <a:srgbClr val="99FF66"/>
              </a:solidFill>
              <a:effectLst>
                <a:outerShdw blurRad="38100" dist="38100" dir="2700000" algn="tl">
                  <a:srgbClr val="000000"/>
                </a:outerShdw>
              </a:effectLst>
            </a:endParaRPr>
          </a:p>
          <a:p>
            <a:pPr>
              <a:buFont typeface="Arial" pitchFamily="34" charset="0"/>
              <a:buChar char="•"/>
              <a:defRPr/>
            </a:pPr>
            <a:r>
              <a:rPr lang="en-US" dirty="0" smtClean="0">
                <a:effectLst>
                  <a:outerShdw blurRad="38100" dist="38100" dir="2700000" algn="tl">
                    <a:srgbClr val="000000"/>
                  </a:outerShdw>
                </a:effectLst>
              </a:rPr>
              <a:t>Accurate contact</a:t>
            </a:r>
          </a:p>
          <a:p>
            <a:pPr>
              <a:defRPr/>
            </a:pPr>
            <a:r>
              <a:rPr lang="en-US" dirty="0" smtClean="0">
                <a:effectLst>
                  <a:outerShdw blurRad="38100" dist="38100" dir="2700000" algn="tl">
                    <a:srgbClr val="000000"/>
                  </a:outerShdw>
                </a:effectLst>
              </a:rPr>
              <a:t>  information</a:t>
            </a:r>
          </a:p>
          <a:p>
            <a:pPr>
              <a:defRPr/>
            </a:pPr>
            <a:endParaRPr lang="en-US" dirty="0" smtClean="0">
              <a:effectLst>
                <a:outerShdw blurRad="38100" dist="38100" dir="2700000" algn="tl">
                  <a:srgbClr val="000000"/>
                </a:outerShdw>
              </a:effectLst>
            </a:endParaRPr>
          </a:p>
          <a:p>
            <a:pPr>
              <a:buFont typeface="Arial" pitchFamily="34" charset="0"/>
              <a:buChar char="•"/>
              <a:defRPr/>
            </a:pPr>
            <a:r>
              <a:rPr lang="en-US" dirty="0" smtClean="0">
                <a:effectLst>
                  <a:outerShdw blurRad="38100" dist="38100" dir="2700000" algn="tl">
                    <a:srgbClr val="000000"/>
                  </a:outerShdw>
                </a:effectLst>
              </a:rPr>
              <a:t>Equipment loaned</a:t>
            </a:r>
          </a:p>
          <a:p>
            <a:pPr>
              <a:buFont typeface="Arial" pitchFamily="34" charset="0"/>
              <a:buChar char="•"/>
              <a:defRPr/>
            </a:pPr>
            <a:endParaRPr lang="en-US" dirty="0" smtClean="0">
              <a:effectLst>
                <a:outerShdw blurRad="38100" dist="38100" dir="2700000" algn="tl">
                  <a:srgbClr val="000000"/>
                </a:outerShdw>
              </a:effectLst>
            </a:endParaRPr>
          </a:p>
          <a:p>
            <a:pPr>
              <a:buFont typeface="Arial" pitchFamily="34" charset="0"/>
              <a:buChar char="•"/>
              <a:defRPr/>
            </a:pPr>
            <a:r>
              <a:rPr lang="en-US" dirty="0" smtClean="0">
                <a:effectLst>
                  <a:outerShdw blurRad="38100" dist="38100" dir="2700000" algn="tl">
                    <a:srgbClr val="000000"/>
                  </a:outerShdw>
                </a:effectLst>
              </a:rPr>
              <a:t>Site(s) selected</a:t>
            </a:r>
          </a:p>
          <a:p>
            <a:pPr>
              <a:buFont typeface="Arial" pitchFamily="34" charset="0"/>
              <a:buChar char="•"/>
              <a:defRPr/>
            </a:pPr>
            <a:endParaRPr lang="en-US" dirty="0" smtClean="0">
              <a:effectLst>
                <a:outerShdw blurRad="38100" dist="38100" dir="2700000" algn="tl">
                  <a:srgbClr val="000000"/>
                </a:outerShdw>
              </a:effectLst>
            </a:endParaRPr>
          </a:p>
          <a:p>
            <a:pPr>
              <a:buFont typeface="Arial" pitchFamily="34" charset="0"/>
              <a:buChar char="•"/>
              <a:defRPr/>
            </a:pPr>
            <a:r>
              <a:rPr lang="en-US" dirty="0" smtClean="0">
                <a:effectLst>
                  <a:outerShdw blurRad="38100" dist="38100" dir="2700000" algn="tl">
                    <a:srgbClr val="000000"/>
                  </a:outerShdw>
                </a:effectLst>
              </a:rPr>
              <a:t>Training received</a:t>
            </a:r>
            <a:endParaRPr lang="en-US" dirty="0">
              <a:effectLst>
                <a:outerShdw blurRad="38100" dist="38100" dir="2700000" algn="tl">
                  <a:srgbClr val="000000"/>
                </a:outerShdw>
              </a:effectLst>
            </a:endParaRPr>
          </a:p>
          <a:p>
            <a:pPr algn="ctr">
              <a:defRPr/>
            </a:pPr>
            <a:endParaRPr lang="en-US" sz="3600" dirty="0">
              <a:solidFill>
                <a:srgbClr val="99FF66"/>
              </a:solidFill>
              <a:effectLst>
                <a:outerShdw blurRad="38100" dist="38100" dir="2700000" algn="tl">
                  <a:srgbClr val="000000"/>
                </a:outerShdw>
              </a:effectLst>
              <a:latin typeface="Arial" charset="0"/>
            </a:endParaRPr>
          </a:p>
        </p:txBody>
      </p:sp>
      <p:pic>
        <p:nvPicPr>
          <p:cNvPr id="20482" name="Picture 2"/>
          <p:cNvPicPr>
            <a:picLocks noChangeAspect="1" noChangeArrowheads="1"/>
          </p:cNvPicPr>
          <p:nvPr/>
        </p:nvPicPr>
        <p:blipFill>
          <a:blip r:embed="rId3" cstate="print"/>
          <a:srcRect/>
          <a:stretch>
            <a:fillRect/>
          </a:stretch>
        </p:blipFill>
        <p:spPr bwMode="auto">
          <a:xfrm>
            <a:off x="5387114" y="224287"/>
            <a:ext cx="4602278" cy="63524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185" descr="MVC-255F"/>
          <p:cNvPicPr>
            <a:picLocks noChangeAspect="1" noChangeArrowheads="1"/>
          </p:cNvPicPr>
          <p:nvPr/>
        </p:nvPicPr>
        <p:blipFill>
          <a:blip r:embed="rId3" cstate="print"/>
          <a:srcRect/>
          <a:stretch>
            <a:fillRect/>
          </a:stretch>
        </p:blipFill>
        <p:spPr bwMode="auto">
          <a:xfrm>
            <a:off x="4387340" y="685797"/>
            <a:ext cx="5278336" cy="3958752"/>
          </a:xfrm>
          <a:prstGeom prst="rect">
            <a:avLst/>
          </a:prstGeom>
          <a:noFill/>
          <a:ln w="9525">
            <a:noFill/>
            <a:miter lim="800000"/>
            <a:headEnd/>
            <a:tailEnd/>
          </a:ln>
        </p:spPr>
      </p:pic>
      <p:sp>
        <p:nvSpPr>
          <p:cNvPr id="40963" name="Rectangle 3"/>
          <p:cNvSpPr>
            <a:spLocks noChangeArrowheads="1"/>
          </p:cNvSpPr>
          <p:nvPr/>
        </p:nvSpPr>
        <p:spPr bwMode="auto">
          <a:xfrm>
            <a:off x="731172" y="1549670"/>
            <a:ext cx="3141886" cy="1846659"/>
          </a:xfrm>
          <a:prstGeom prst="rect">
            <a:avLst/>
          </a:prstGeom>
          <a:noFill/>
          <a:ln w="9525">
            <a:noFill/>
            <a:miter lim="800000"/>
            <a:headEnd/>
            <a:tailEnd/>
          </a:ln>
        </p:spPr>
        <p:txBody>
          <a:bodyPr wrap="none" lIns="0" tIns="0" rIns="0" bIns="0">
            <a:spAutoFit/>
          </a:bodyPr>
          <a:lstStyle/>
          <a:p>
            <a:pPr algn="ctr">
              <a:defRPr/>
            </a:pPr>
            <a:r>
              <a:rPr lang="en-US" sz="4000" dirty="0" smtClean="0">
                <a:solidFill>
                  <a:srgbClr val="FFCC66"/>
                </a:solidFill>
                <a:effectLst>
                  <a:outerShdw blurRad="38100" dist="38100" dir="2700000" algn="tl">
                    <a:srgbClr val="000000"/>
                  </a:outerShdw>
                </a:effectLst>
              </a:rPr>
              <a:t>SITE </a:t>
            </a:r>
          </a:p>
          <a:p>
            <a:pPr algn="ctr">
              <a:defRPr/>
            </a:pPr>
            <a:r>
              <a:rPr lang="en-US" sz="4000" dirty="0" smtClean="0">
                <a:solidFill>
                  <a:srgbClr val="FFCC66"/>
                </a:solidFill>
                <a:effectLst>
                  <a:outerShdw blurRad="38100" dist="38100" dir="2700000" algn="tl">
                    <a:srgbClr val="000000"/>
                  </a:outerShdw>
                </a:effectLst>
              </a:rPr>
              <a:t>SELECTION </a:t>
            </a:r>
          </a:p>
          <a:p>
            <a:pPr algn="ctr">
              <a:defRPr/>
            </a:pPr>
            <a:r>
              <a:rPr lang="en-US" sz="4000" dirty="0" smtClean="0">
                <a:solidFill>
                  <a:srgbClr val="FFCC66"/>
                </a:solidFill>
                <a:effectLst>
                  <a:outerShdw blurRad="38100" dist="38100" dir="2700000" algn="tl">
                    <a:srgbClr val="000000"/>
                  </a:outerShdw>
                </a:effectLst>
              </a:rPr>
              <a:t>BREAK</a:t>
            </a:r>
            <a:r>
              <a:rPr lang="en-US" sz="4000" dirty="0">
                <a:solidFill>
                  <a:srgbClr val="FFCC66"/>
                </a:solidFill>
                <a:effectLst>
                  <a:outerShdw blurRad="38100" dist="38100" dir="2700000" algn="tl">
                    <a:srgbClr val="000000"/>
                  </a:outerShdw>
                </a:effectLst>
              </a:rPr>
              <a:t>!</a:t>
            </a:r>
          </a:p>
        </p:txBody>
      </p:sp>
      <p:sp>
        <p:nvSpPr>
          <p:cNvPr id="40964" name="Rectangle 4"/>
          <p:cNvSpPr>
            <a:spLocks noChangeArrowheads="1"/>
          </p:cNvSpPr>
          <p:nvPr/>
        </p:nvSpPr>
        <p:spPr bwMode="auto">
          <a:xfrm>
            <a:off x="1" y="5002835"/>
            <a:ext cx="10287000" cy="1231106"/>
          </a:xfrm>
          <a:prstGeom prst="rect">
            <a:avLst/>
          </a:prstGeom>
          <a:noFill/>
          <a:ln w="9525">
            <a:noFill/>
            <a:miter lim="800000"/>
            <a:headEnd/>
            <a:tailEnd/>
          </a:ln>
        </p:spPr>
        <p:txBody>
          <a:bodyPr wrap="square" lIns="0" tIns="0" rIns="0" bIns="0">
            <a:spAutoFit/>
          </a:bodyPr>
          <a:lstStyle/>
          <a:p>
            <a:pPr algn="ctr">
              <a:defRPr/>
            </a:pPr>
            <a:r>
              <a:rPr lang="en-US" sz="4400" dirty="0" smtClean="0">
                <a:solidFill>
                  <a:srgbClr val="99FF66"/>
                </a:solidFill>
                <a:effectLst>
                  <a:outerShdw blurRad="38100" dist="38100" dir="2700000" algn="tl">
                    <a:srgbClr val="000000"/>
                  </a:outerShdw>
                </a:effectLst>
              </a:rPr>
              <a:t> </a:t>
            </a:r>
            <a:r>
              <a:rPr lang="en-US" sz="3600" dirty="0" smtClean="0">
                <a:effectLst>
                  <a:outerShdw blurRad="38100" dist="38100" dir="2700000" algn="tl">
                    <a:srgbClr val="000000"/>
                  </a:outerShdw>
                </a:effectLst>
              </a:rPr>
              <a:t>Fill out Participant Agreement Form,</a:t>
            </a:r>
          </a:p>
          <a:p>
            <a:pPr algn="ctr">
              <a:defRPr/>
            </a:pPr>
            <a:r>
              <a:rPr lang="en-US" sz="3600" dirty="0" smtClean="0">
                <a:effectLst>
                  <a:outerShdw blurRad="38100" dist="38100" dir="2700000" algn="tl">
                    <a:srgbClr val="000000"/>
                  </a:outerShdw>
                </a:effectLst>
              </a:rPr>
              <a:t>sign and turn into trainer</a:t>
            </a:r>
            <a:endParaRPr lang="en-US" sz="3600" i="1"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3" name="Text Box 10"/>
          <p:cNvSpPr txBox="1">
            <a:spLocks noChangeArrowheads="1"/>
          </p:cNvSpPr>
          <p:nvPr/>
        </p:nvSpPr>
        <p:spPr bwMode="auto">
          <a:xfrm>
            <a:off x="0" y="441325"/>
            <a:ext cx="10287000" cy="707886"/>
          </a:xfrm>
          <a:prstGeom prst="rect">
            <a:avLst/>
          </a:prstGeom>
          <a:noFill/>
          <a:ln w="9525">
            <a:noFill/>
            <a:miter lim="800000"/>
            <a:headEnd/>
            <a:tailEnd/>
          </a:ln>
        </p:spPr>
        <p:txBody>
          <a:bodyPr>
            <a:spAutoFit/>
          </a:bodyPr>
          <a:lstStyle/>
          <a:p>
            <a:pPr algn="ctr">
              <a:spcBef>
                <a:spcPct val="50000"/>
              </a:spcBef>
            </a:pPr>
            <a:r>
              <a:rPr lang="en-US" sz="4000" dirty="0">
                <a:solidFill>
                  <a:srgbClr val="FFCC66"/>
                </a:solidFill>
              </a:rPr>
              <a:t>Watershed Watch Is Statewide</a:t>
            </a:r>
          </a:p>
        </p:txBody>
      </p:sp>
      <p:pic>
        <p:nvPicPr>
          <p:cNvPr id="5124" name="Picture 8"/>
          <p:cNvPicPr>
            <a:picLocks noChangeAspect="1" noChangeArrowheads="1"/>
          </p:cNvPicPr>
          <p:nvPr/>
        </p:nvPicPr>
        <p:blipFill>
          <a:blip r:embed="rId3" cstate="print"/>
          <a:srcRect/>
          <a:stretch>
            <a:fillRect/>
          </a:stretch>
        </p:blipFill>
        <p:spPr bwMode="auto">
          <a:xfrm>
            <a:off x="936625" y="1604963"/>
            <a:ext cx="8299450" cy="4002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146" name="Group 7"/>
          <p:cNvGrpSpPr>
            <a:grpSpLocks/>
          </p:cNvGrpSpPr>
          <p:nvPr/>
        </p:nvGrpSpPr>
        <p:grpSpPr bwMode="auto">
          <a:xfrm>
            <a:off x="0" y="104775"/>
            <a:ext cx="10287000" cy="6619875"/>
            <a:chOff x="394013" y="1089358"/>
            <a:chExt cx="8518702" cy="5454769"/>
          </a:xfrm>
        </p:grpSpPr>
        <p:pic>
          <p:nvPicPr>
            <p:cNvPr id="6147" name="Picture 6"/>
            <p:cNvPicPr>
              <a:picLocks noChangeAspect="1" noChangeArrowheads="1"/>
            </p:cNvPicPr>
            <p:nvPr/>
          </p:nvPicPr>
          <p:blipFill>
            <a:blip r:embed="rId3" cstate="print"/>
            <a:srcRect/>
            <a:stretch>
              <a:fillRect/>
            </a:stretch>
          </p:blipFill>
          <p:spPr bwMode="auto">
            <a:xfrm>
              <a:off x="1111419" y="1089358"/>
              <a:ext cx="7068683" cy="5454769"/>
            </a:xfrm>
            <a:prstGeom prst="rect">
              <a:avLst/>
            </a:prstGeom>
            <a:noFill/>
            <a:ln w="9525">
              <a:noFill/>
              <a:miter lim="800000"/>
              <a:headEnd/>
              <a:tailEnd/>
            </a:ln>
          </p:spPr>
        </p:pic>
        <p:sp>
          <p:nvSpPr>
            <p:cNvPr id="6148" name="Text Box 3"/>
            <p:cNvSpPr txBox="1">
              <a:spLocks noChangeArrowheads="1"/>
            </p:cNvSpPr>
            <p:nvPr/>
          </p:nvSpPr>
          <p:spPr bwMode="auto">
            <a:xfrm>
              <a:off x="394013" y="1137408"/>
              <a:ext cx="8518702" cy="376770"/>
            </a:xfrm>
            <a:prstGeom prst="rect">
              <a:avLst/>
            </a:prstGeom>
            <a:noFill/>
            <a:ln w="9525">
              <a:noFill/>
              <a:miter lim="800000"/>
              <a:headEnd/>
              <a:tailEnd/>
            </a:ln>
          </p:spPr>
          <p:txBody>
            <a:bodyPr>
              <a:spAutoFit/>
            </a:bodyPr>
            <a:lstStyle/>
            <a:p>
              <a:pPr algn="ctr"/>
              <a:r>
                <a:rPr lang="en-US" sz="2400" b="1">
                  <a:solidFill>
                    <a:srgbClr val="003366"/>
                  </a:solidFill>
                </a:rPr>
                <a:t>Active Watershed Watch Sampling Sites</a:t>
              </a:r>
            </a:p>
          </p:txBody>
        </p:sp>
      </p:gr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214313" y="258763"/>
            <a:ext cx="5202237" cy="1978025"/>
          </a:xfrm>
        </p:spPr>
        <p:txBody>
          <a:bodyPr/>
          <a:lstStyle/>
          <a:p>
            <a:pPr>
              <a:defRPr/>
            </a:pPr>
            <a:r>
              <a:rPr lang="en-US" sz="4000" dirty="0" smtClean="0">
                <a:solidFill>
                  <a:srgbClr val="FFCC66"/>
                </a:solidFill>
                <a:effectLst>
                  <a:outerShdw blurRad="38100" dist="38100" dir="2700000" algn="tl">
                    <a:srgbClr val="000000"/>
                  </a:outerShdw>
                </a:effectLst>
                <a:latin typeface="Verdana" pitchFamily="34" charset="0"/>
              </a:rPr>
              <a:t>Watershed Watch</a:t>
            </a:r>
            <a:br>
              <a:rPr lang="en-US" sz="4000" dirty="0" smtClean="0">
                <a:solidFill>
                  <a:srgbClr val="FFCC66"/>
                </a:solidFill>
                <a:effectLst>
                  <a:outerShdw blurRad="38100" dist="38100" dir="2700000" algn="tl">
                    <a:srgbClr val="000000"/>
                  </a:outerShdw>
                </a:effectLst>
                <a:latin typeface="Verdana" pitchFamily="34" charset="0"/>
              </a:rPr>
            </a:br>
            <a:r>
              <a:rPr lang="en-US" sz="4000" dirty="0" smtClean="0">
                <a:solidFill>
                  <a:srgbClr val="FFCC66"/>
                </a:solidFill>
                <a:effectLst>
                  <a:outerShdw blurRad="38100" dist="38100" dir="2700000" algn="tl">
                    <a:srgbClr val="000000"/>
                  </a:outerShdw>
                </a:effectLst>
                <a:latin typeface="Verdana" pitchFamily="34" charset="0"/>
              </a:rPr>
              <a:t>Program Overview </a:t>
            </a:r>
            <a:br>
              <a:rPr lang="en-US" sz="4000" dirty="0" smtClean="0">
                <a:solidFill>
                  <a:srgbClr val="FFCC66"/>
                </a:solidFill>
                <a:effectLst>
                  <a:outerShdw blurRad="38100" dist="38100" dir="2700000" algn="tl">
                    <a:srgbClr val="000000"/>
                  </a:outerShdw>
                </a:effectLst>
                <a:latin typeface="Verdana" pitchFamily="34" charset="0"/>
              </a:rPr>
            </a:br>
            <a:r>
              <a:rPr lang="en-US" sz="4000" dirty="0" smtClean="0">
                <a:solidFill>
                  <a:srgbClr val="FFCC66"/>
                </a:solidFill>
                <a:effectLst>
                  <a:outerShdw blurRad="38100" dist="38100" dir="2700000" algn="tl">
                    <a:srgbClr val="000000"/>
                  </a:outerShdw>
                </a:effectLst>
                <a:latin typeface="Verdana" pitchFamily="34" charset="0"/>
              </a:rPr>
              <a:t>and Logistics</a:t>
            </a:r>
          </a:p>
        </p:txBody>
      </p:sp>
      <p:sp>
        <p:nvSpPr>
          <p:cNvPr id="113667" name="Rectangle 3"/>
          <p:cNvSpPr>
            <a:spLocks noGrp="1" noChangeArrowheads="1"/>
          </p:cNvSpPr>
          <p:nvPr>
            <p:ph type="body" idx="1"/>
          </p:nvPr>
        </p:nvSpPr>
        <p:spPr>
          <a:xfrm>
            <a:off x="469900" y="2454275"/>
            <a:ext cx="9297988" cy="4114800"/>
          </a:xfrm>
        </p:spPr>
        <p:txBody>
          <a:bodyPr/>
          <a:lstStyle/>
          <a:p>
            <a:pPr>
              <a:buFontTx/>
              <a:buNone/>
              <a:defRPr/>
            </a:pPr>
            <a:r>
              <a:rPr lang="en-US" dirty="0" smtClean="0">
                <a:solidFill>
                  <a:srgbClr val="99FF66"/>
                </a:solidFill>
                <a:effectLst>
                  <a:outerShdw blurRad="38100" dist="38100" dir="2700000" algn="tl">
                    <a:srgbClr val="000000"/>
                  </a:outerShdw>
                </a:effectLst>
                <a:latin typeface="Verdana" pitchFamily="34" charset="0"/>
              </a:rPr>
              <a:t>Goals for this module</a:t>
            </a:r>
          </a:p>
          <a:p>
            <a:pPr>
              <a:defRPr/>
            </a:pPr>
            <a:r>
              <a:rPr lang="en-US" sz="2800" dirty="0" smtClean="0">
                <a:solidFill>
                  <a:schemeClr val="bg1"/>
                </a:solidFill>
                <a:effectLst>
                  <a:outerShdw blurRad="38100" dist="38100" dir="2700000" algn="tl">
                    <a:srgbClr val="000000"/>
                  </a:outerShdw>
                </a:effectLst>
                <a:latin typeface="Verdana" pitchFamily="34" charset="0"/>
              </a:rPr>
              <a:t>Discuss the goals and objectives of this program</a:t>
            </a:r>
          </a:p>
          <a:p>
            <a:pPr>
              <a:defRPr/>
            </a:pPr>
            <a:r>
              <a:rPr lang="en-US" sz="2800" dirty="0" smtClean="0">
                <a:solidFill>
                  <a:schemeClr val="bg1"/>
                </a:solidFill>
                <a:effectLst>
                  <a:outerShdw blurRad="38100" dist="38100" dir="2700000" algn="tl">
                    <a:srgbClr val="000000"/>
                  </a:outerShdw>
                </a:effectLst>
                <a:latin typeface="Verdana" pitchFamily="34" charset="0"/>
              </a:rPr>
              <a:t>Learn who we are and how we are organized</a:t>
            </a:r>
          </a:p>
          <a:p>
            <a:pPr>
              <a:defRPr/>
            </a:pPr>
            <a:r>
              <a:rPr lang="en-US" sz="2800" dirty="0" smtClean="0">
                <a:solidFill>
                  <a:schemeClr val="bg1"/>
                </a:solidFill>
                <a:effectLst>
                  <a:outerShdw blurRad="38100" dist="38100" dir="2700000" algn="tl">
                    <a:srgbClr val="000000"/>
                  </a:outerShdw>
                </a:effectLst>
                <a:latin typeface="Verdana" pitchFamily="34" charset="0"/>
              </a:rPr>
              <a:t>Learn about our basic activities</a:t>
            </a:r>
          </a:p>
          <a:p>
            <a:pPr>
              <a:defRPr/>
            </a:pPr>
            <a:r>
              <a:rPr lang="en-US" sz="2800" dirty="0" smtClean="0">
                <a:solidFill>
                  <a:schemeClr val="bg1"/>
                </a:solidFill>
                <a:effectLst>
                  <a:outerShdw blurRad="38100" dist="38100" dir="2700000" algn="tl">
                    <a:srgbClr val="000000"/>
                  </a:outerShdw>
                </a:effectLst>
                <a:latin typeface="Verdana" pitchFamily="34" charset="0"/>
              </a:rPr>
              <a:t>Determine the streams and sites you want to work on</a:t>
            </a:r>
          </a:p>
          <a:p>
            <a:pPr>
              <a:defRPr/>
            </a:pPr>
            <a:r>
              <a:rPr lang="en-US" sz="2800" dirty="0" smtClean="0">
                <a:solidFill>
                  <a:schemeClr val="bg1"/>
                </a:solidFill>
                <a:effectLst>
                  <a:outerShdw blurRad="38100" dist="38100" dir="2700000" algn="tl">
                    <a:srgbClr val="000000"/>
                  </a:outerShdw>
                </a:effectLst>
                <a:latin typeface="Verdana" pitchFamily="34" charset="0"/>
              </a:rPr>
              <a:t>Complete essential registration paperwork</a:t>
            </a:r>
          </a:p>
          <a:p>
            <a:pPr>
              <a:defRPr/>
            </a:pPr>
            <a:r>
              <a:rPr lang="en-US" sz="2800" dirty="0" smtClean="0">
                <a:solidFill>
                  <a:schemeClr val="bg1"/>
                </a:solidFill>
                <a:effectLst>
                  <a:outerShdw blurRad="38100" dist="38100" dir="2700000" algn="tl">
                    <a:srgbClr val="000000"/>
                  </a:outerShdw>
                </a:effectLst>
                <a:latin typeface="Verdana" pitchFamily="34" charset="0"/>
              </a:rPr>
              <a:t>Check out the equipment you need</a:t>
            </a:r>
          </a:p>
          <a:p>
            <a:pPr>
              <a:defRPr/>
            </a:pPr>
            <a:endParaRPr lang="en-US" sz="2800" dirty="0" smtClean="0">
              <a:latin typeface="Verdana" pitchFamily="34" charset="0"/>
            </a:endParaRPr>
          </a:p>
          <a:p>
            <a:pPr>
              <a:defRPr/>
            </a:pPr>
            <a:endParaRPr lang="en-US" sz="2800" dirty="0" smtClean="0">
              <a:latin typeface="Verdana" pitchFamily="34" charset="0"/>
            </a:endParaRPr>
          </a:p>
          <a:p>
            <a:pPr>
              <a:defRPr/>
            </a:pPr>
            <a:endParaRPr lang="en-US" sz="2800" dirty="0" smtClean="0">
              <a:latin typeface="Verdana" pitchFamily="34" charset="0"/>
            </a:endParaRPr>
          </a:p>
          <a:p>
            <a:pPr>
              <a:defRPr/>
            </a:pPr>
            <a:endParaRPr lang="en-US" sz="2800" dirty="0" smtClean="0">
              <a:latin typeface="Verdana" pitchFamily="34" charset="0"/>
            </a:endParaRPr>
          </a:p>
        </p:txBody>
      </p:sp>
      <p:pic>
        <p:nvPicPr>
          <p:cNvPr id="20482" name="Picture 2"/>
          <p:cNvPicPr>
            <a:picLocks noChangeAspect="1" noChangeArrowheads="1"/>
          </p:cNvPicPr>
          <p:nvPr/>
        </p:nvPicPr>
        <p:blipFill>
          <a:blip r:embed="rId3" cstate="print"/>
          <a:srcRect/>
          <a:stretch>
            <a:fillRect/>
          </a:stretch>
        </p:blipFill>
        <p:spPr bwMode="auto">
          <a:xfrm>
            <a:off x="5918886" y="192558"/>
            <a:ext cx="3720756" cy="279056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944694"/>
            <a:ext cx="10287000" cy="2554545"/>
          </a:xfrm>
          <a:prstGeom prst="rect">
            <a:avLst/>
          </a:prstGeom>
          <a:noFill/>
          <a:ln w="9525">
            <a:noFill/>
            <a:miter lim="800000"/>
            <a:headEnd/>
            <a:tailEnd/>
          </a:ln>
        </p:spPr>
        <p:txBody>
          <a:bodyPr>
            <a:spAutoFit/>
          </a:bodyPr>
          <a:lstStyle/>
          <a:p>
            <a:pPr algn="ctr">
              <a:spcBef>
                <a:spcPts val="0"/>
              </a:spcBef>
              <a:spcAft>
                <a:spcPts val="0"/>
              </a:spcAft>
              <a:defRPr/>
            </a:pPr>
            <a:r>
              <a:rPr lang="en-US" sz="3200" dirty="0">
                <a:effectLst>
                  <a:outerShdw blurRad="38100" dist="38100" dir="2700000" algn="tl">
                    <a:srgbClr val="000000"/>
                  </a:outerShdw>
                </a:effectLst>
              </a:rPr>
              <a:t>Watershed Watch in Kentucky is a statewide citizens monitoring effort to improve and protect water quality by raising community awareness, and supporting implementation of the </a:t>
            </a:r>
          </a:p>
          <a:p>
            <a:pPr algn="ctr">
              <a:spcBef>
                <a:spcPts val="0"/>
              </a:spcBef>
              <a:spcAft>
                <a:spcPts val="0"/>
              </a:spcAft>
              <a:defRPr/>
            </a:pPr>
            <a:r>
              <a:rPr lang="en-US" sz="3200" dirty="0">
                <a:effectLst>
                  <a:outerShdw blurRad="38100" dist="38100" dir="2700000" algn="tl">
                    <a:srgbClr val="000000"/>
                  </a:outerShdw>
                </a:effectLst>
              </a:rPr>
              <a:t>goals of the Clean Water Act.</a:t>
            </a:r>
            <a:endParaRPr lang="en-US" sz="3200" dirty="0">
              <a:solidFill>
                <a:schemeClr val="tx1"/>
              </a:solidFill>
              <a:effectLst>
                <a:outerShdw blurRad="38100" dist="38100" dir="2700000" algn="tl">
                  <a:srgbClr val="FFFFFF"/>
                </a:outerShdw>
              </a:effectLst>
            </a:endParaRPr>
          </a:p>
        </p:txBody>
      </p:sp>
      <p:sp>
        <p:nvSpPr>
          <p:cNvPr id="6" name="Rectangle 2"/>
          <p:cNvSpPr txBox="1">
            <a:spLocks noChangeArrowheads="1"/>
          </p:cNvSpPr>
          <p:nvPr/>
        </p:nvSpPr>
        <p:spPr>
          <a:xfrm>
            <a:off x="0" y="228600"/>
            <a:ext cx="10287000" cy="898525"/>
          </a:xfrm>
          <a:prstGeom prst="rect">
            <a:avLst/>
          </a:prstGeom>
        </p:spPr>
        <p:txBody>
          <a:bodyPr/>
          <a:lstStyle/>
          <a:p>
            <a:pPr algn="ctr">
              <a:defRPr/>
            </a:pPr>
            <a:r>
              <a:rPr lang="en-US" sz="4000" kern="0" dirty="0">
                <a:solidFill>
                  <a:srgbClr val="FFCC66"/>
                </a:solidFill>
                <a:effectLst>
                  <a:outerShdw blurRad="38100" dist="38100" dir="2700000" algn="tl">
                    <a:srgbClr val="000000"/>
                  </a:outerShdw>
                </a:effectLst>
                <a:ea typeface="+mj-ea"/>
                <a:cs typeface="+mj-cs"/>
              </a:rPr>
              <a:t>Mission Statement</a:t>
            </a:r>
          </a:p>
        </p:txBody>
      </p:sp>
      <p:pic>
        <p:nvPicPr>
          <p:cNvPr id="21507" name="Picture 3"/>
          <p:cNvPicPr>
            <a:picLocks noChangeAspect="1" noChangeArrowheads="1"/>
          </p:cNvPicPr>
          <p:nvPr/>
        </p:nvPicPr>
        <p:blipFill>
          <a:blip r:embed="rId3" cstate="print"/>
          <a:srcRect/>
          <a:stretch>
            <a:fillRect/>
          </a:stretch>
        </p:blipFill>
        <p:spPr bwMode="auto">
          <a:xfrm>
            <a:off x="1559171" y="3564809"/>
            <a:ext cx="7151076" cy="30800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771525" y="6248400"/>
            <a:ext cx="2143125" cy="457200"/>
          </a:xfrm>
          <a:prstGeom prst="rect">
            <a:avLst/>
          </a:prstGeom>
          <a:noFill/>
          <a:ln w="12700">
            <a:noFill/>
            <a:miter lim="800000"/>
            <a:headEnd/>
            <a:tailEnd/>
          </a:ln>
        </p:spPr>
        <p:txBody>
          <a:bodyPr wrap="none" anchor="ctr"/>
          <a:lstStyle/>
          <a:p>
            <a:endParaRPr lang="en-US">
              <a:latin typeface="Arial Unicode MS" pitchFamily="34" charset="-128"/>
            </a:endParaRPr>
          </a:p>
        </p:txBody>
      </p:sp>
      <p:sp>
        <p:nvSpPr>
          <p:cNvPr id="9219" name="Rectangle 3"/>
          <p:cNvSpPr>
            <a:spLocks noChangeArrowheads="1"/>
          </p:cNvSpPr>
          <p:nvPr/>
        </p:nvSpPr>
        <p:spPr bwMode="auto">
          <a:xfrm>
            <a:off x="3514725" y="6248400"/>
            <a:ext cx="3257550" cy="457200"/>
          </a:xfrm>
          <a:prstGeom prst="rect">
            <a:avLst/>
          </a:prstGeom>
          <a:noFill/>
          <a:ln w="12700">
            <a:noFill/>
            <a:miter lim="800000"/>
            <a:headEnd/>
            <a:tailEnd/>
          </a:ln>
        </p:spPr>
        <p:txBody>
          <a:bodyPr wrap="none" anchor="ctr"/>
          <a:lstStyle/>
          <a:p>
            <a:endParaRPr lang="en-US">
              <a:latin typeface="Arial Unicode MS" pitchFamily="34" charset="-128"/>
            </a:endParaRPr>
          </a:p>
        </p:txBody>
      </p:sp>
      <p:pic>
        <p:nvPicPr>
          <p:cNvPr id="9220" name="Picture 4"/>
          <p:cNvPicPr>
            <a:picLocks noChangeArrowheads="1"/>
          </p:cNvPicPr>
          <p:nvPr/>
        </p:nvPicPr>
        <p:blipFill>
          <a:blip r:embed="rId3" cstate="print"/>
          <a:srcRect/>
          <a:stretch>
            <a:fillRect/>
          </a:stretch>
        </p:blipFill>
        <p:spPr bwMode="auto">
          <a:xfrm>
            <a:off x="0" y="0"/>
            <a:ext cx="10301288" cy="5741988"/>
          </a:xfrm>
          <a:prstGeom prst="rect">
            <a:avLst/>
          </a:prstGeom>
          <a:noFill/>
          <a:ln w="12700">
            <a:noFill/>
            <a:miter lim="800000"/>
            <a:headEnd/>
            <a:tailEnd/>
          </a:ln>
        </p:spPr>
      </p:pic>
      <p:sp>
        <p:nvSpPr>
          <p:cNvPr id="7173" name="Rectangle 5"/>
          <p:cNvSpPr>
            <a:spLocks noChangeArrowheads="1"/>
          </p:cNvSpPr>
          <p:nvPr/>
        </p:nvSpPr>
        <p:spPr bwMode="auto">
          <a:xfrm>
            <a:off x="0" y="5702300"/>
            <a:ext cx="10287000" cy="1074653"/>
          </a:xfrm>
          <a:prstGeom prst="rect">
            <a:avLst/>
          </a:prstGeom>
          <a:noFill/>
          <a:ln w="12700">
            <a:noFill/>
            <a:miter lim="800000"/>
            <a:headEnd/>
            <a:tailEnd/>
          </a:ln>
        </p:spPr>
        <p:txBody>
          <a:bodyPr lIns="90488" tIns="44450" rIns="90488" bIns="44450">
            <a:spAutoFit/>
          </a:bodyPr>
          <a:lstStyle/>
          <a:p>
            <a:pPr algn="ctr">
              <a:defRPr/>
            </a:pPr>
            <a:r>
              <a:rPr lang="en-US" sz="3200" b="1" i="1" dirty="0">
                <a:solidFill>
                  <a:srgbClr val="99FF66"/>
                </a:solidFill>
                <a:effectLst>
                  <a:outerShdw blurRad="38100" dist="38100" dir="2700000" algn="tl">
                    <a:srgbClr val="000000"/>
                  </a:outerShdw>
                </a:effectLst>
              </a:rPr>
              <a:t>Goal:</a:t>
            </a:r>
            <a:r>
              <a:rPr lang="en-US" sz="3200" b="1" dirty="0">
                <a:solidFill>
                  <a:srgbClr val="99FF66"/>
                </a:solidFill>
                <a:effectLst>
                  <a:outerShdw blurRad="38100" dist="38100" dir="2700000" algn="tl">
                    <a:srgbClr val="000000"/>
                  </a:outerShdw>
                </a:effectLst>
              </a:rPr>
              <a:t> </a:t>
            </a:r>
            <a:r>
              <a:rPr lang="en-US" sz="3200" dirty="0">
                <a:solidFill>
                  <a:srgbClr val="FFFFFF"/>
                </a:solidFill>
                <a:effectLst>
                  <a:outerShdw blurRad="38100" dist="38100" dir="2700000" algn="tl">
                    <a:srgbClr val="000000"/>
                  </a:outerShdw>
                </a:effectLst>
              </a:rPr>
              <a:t>Get people into the real world to see </a:t>
            </a:r>
            <a:r>
              <a:rPr lang="en-US" sz="3200" dirty="0" smtClean="0">
                <a:solidFill>
                  <a:srgbClr val="FFFFFF"/>
                </a:solidFill>
                <a:effectLst>
                  <a:outerShdw blurRad="38100" dist="38100" dir="2700000" algn="tl">
                    <a:srgbClr val="000000"/>
                  </a:outerShdw>
                </a:effectLst>
              </a:rPr>
              <a:t>first</a:t>
            </a:r>
          </a:p>
          <a:p>
            <a:pPr algn="ctr">
              <a:defRPr/>
            </a:pPr>
            <a:r>
              <a:rPr lang="en-US" sz="3200" dirty="0" smtClean="0">
                <a:solidFill>
                  <a:srgbClr val="FFFFFF"/>
                </a:solidFill>
                <a:effectLst>
                  <a:outerShdw blurRad="38100" dist="38100" dir="2700000" algn="tl">
                    <a:srgbClr val="000000"/>
                  </a:outerShdw>
                </a:effectLst>
              </a:rPr>
              <a:t>   hand </a:t>
            </a:r>
            <a:r>
              <a:rPr lang="en-US" sz="3200" dirty="0">
                <a:solidFill>
                  <a:srgbClr val="FFFFFF"/>
                </a:solidFill>
                <a:effectLst>
                  <a:outerShdw blurRad="38100" dist="38100" dir="2700000" algn="tl">
                    <a:srgbClr val="000000"/>
                  </a:outerShdw>
                </a:effectLst>
              </a:rPr>
              <a:t>the condition of their streams.</a:t>
            </a:r>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VC-264F"/>
          <p:cNvPicPr>
            <a:picLocks noChangeAspect="1" noChangeArrowheads="1"/>
          </p:cNvPicPr>
          <p:nvPr/>
        </p:nvPicPr>
        <p:blipFill>
          <a:blip r:embed="rId3" cstate="print"/>
          <a:srcRect/>
          <a:stretch>
            <a:fillRect/>
          </a:stretch>
        </p:blipFill>
        <p:spPr bwMode="auto">
          <a:xfrm>
            <a:off x="1709738" y="474663"/>
            <a:ext cx="6853237" cy="5140325"/>
          </a:xfrm>
          <a:prstGeom prst="rect">
            <a:avLst/>
          </a:prstGeom>
          <a:noFill/>
          <a:ln w="9525">
            <a:noFill/>
            <a:miter lim="800000"/>
            <a:headEnd/>
            <a:tailEnd/>
          </a:ln>
        </p:spPr>
      </p:pic>
      <p:sp>
        <p:nvSpPr>
          <p:cNvPr id="30723" name="Text Box 3"/>
          <p:cNvSpPr txBox="1">
            <a:spLocks noChangeArrowheads="1"/>
          </p:cNvSpPr>
          <p:nvPr/>
        </p:nvSpPr>
        <p:spPr bwMode="auto">
          <a:xfrm>
            <a:off x="0" y="5905500"/>
            <a:ext cx="10287000" cy="584200"/>
          </a:xfrm>
          <a:prstGeom prst="rect">
            <a:avLst/>
          </a:prstGeom>
          <a:noFill/>
          <a:ln w="9525">
            <a:noFill/>
            <a:miter lim="800000"/>
            <a:headEnd/>
            <a:tailEnd/>
          </a:ln>
        </p:spPr>
        <p:txBody>
          <a:bodyPr>
            <a:spAutoFit/>
          </a:bodyPr>
          <a:lstStyle/>
          <a:p>
            <a:pPr algn="ctr">
              <a:defRPr/>
            </a:pPr>
            <a:r>
              <a:rPr lang="en-US" sz="3200" i="1" u="sng" dirty="0">
                <a:effectLst>
                  <a:outerShdw blurRad="38100" dist="38100" dir="2700000" algn="tl">
                    <a:srgbClr val="000000"/>
                  </a:outerShdw>
                </a:effectLst>
              </a:rPr>
              <a:t>You</a:t>
            </a:r>
            <a:r>
              <a:rPr lang="en-US" sz="3200" dirty="0">
                <a:effectLst>
                  <a:outerShdw blurRad="38100" dist="38100" dir="2700000" algn="tl">
                    <a:srgbClr val="000000"/>
                  </a:outerShdw>
                </a:effectLst>
              </a:rPr>
              <a:t> are the real purpose of this program</a:t>
            </a:r>
            <a:endParaRPr lang="en-US" sz="2400" dirty="0">
              <a:solidFill>
                <a:schemeClr val="tx1"/>
              </a:solidFill>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Lst/>
            <a:latin typeface="Arial Unicode MS" pitchFamily="34"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4521</TotalTime>
  <Words>4408</Words>
  <Application>Microsoft Office PowerPoint</Application>
  <PresentationFormat>35mm Slides</PresentationFormat>
  <Paragraphs>551</Paragraphs>
  <Slides>38</Slides>
  <Notes>38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5" baseType="lpstr">
      <vt:lpstr>Arial</vt:lpstr>
      <vt:lpstr>Calibri</vt:lpstr>
      <vt:lpstr>Verdana</vt:lpstr>
      <vt:lpstr>Arial Unicode MS</vt:lpstr>
      <vt:lpstr>Times New Roman</vt:lpstr>
      <vt:lpstr>Default Design</vt:lpstr>
      <vt:lpstr>Image</vt:lpstr>
      <vt:lpstr>PowerPoint Presentation</vt:lpstr>
      <vt:lpstr>PowerPoint Presentation</vt:lpstr>
      <vt:lpstr>PowerPoint Presentation</vt:lpstr>
      <vt:lpstr>PowerPoint Presentation</vt:lpstr>
      <vt:lpstr>PowerPoint Presentation</vt:lpstr>
      <vt:lpstr>Watershed Watch Program Overview  and Logistics</vt:lpstr>
      <vt:lpstr>PowerPoint Presentation</vt:lpstr>
      <vt:lpstr>PowerPoint Presentation</vt:lpstr>
      <vt:lpstr>PowerPoint Presentation</vt:lpstr>
      <vt:lpstr>PowerPoint Presentation</vt:lpstr>
      <vt:lpstr>Why will our  work make a difference?  …because  there is not  enough good information  on the state  of our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are the data managed?</vt:lpstr>
      <vt:lpstr>PowerPoint Presentation</vt:lpstr>
      <vt:lpstr>How you can use your information</vt:lpstr>
      <vt:lpstr>PowerPoint Presentation</vt:lpstr>
      <vt:lpstr>PowerPoint Presentation</vt:lpstr>
      <vt:lpstr>PowerPoint Presentation</vt:lpstr>
      <vt:lpstr>PowerPoint Presentation</vt:lpstr>
      <vt:lpstr>PowerPoint Presentation</vt:lpstr>
      <vt:lpstr>PowerPoint Presentation</vt:lpstr>
      <vt:lpstr>Selecting your  stream site</vt:lpstr>
      <vt:lpstr>Site Information</vt:lpstr>
      <vt:lpstr>PowerPoint Presentation</vt:lpstr>
      <vt:lpstr>PowerPoint Presentation</vt:lpstr>
      <vt:lpstr>PowerPoint Presentation</vt:lpstr>
      <vt:lpstr>PowerPoint Presentation</vt:lpstr>
      <vt:lpstr>PowerPoint Presentation</vt:lpstr>
    </vt:vector>
  </TitlesOfParts>
  <Company>KY Division of Water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KY Water Watch</dc:creator>
  <cp:lastModifiedBy>Sherman, Loris E (Somerset)</cp:lastModifiedBy>
  <cp:revision>429</cp:revision>
  <dcterms:created xsi:type="dcterms:W3CDTF">1999-04-18T23:22:46Z</dcterms:created>
  <dcterms:modified xsi:type="dcterms:W3CDTF">2015-10-27T17:49:02Z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80</vt:i4>
  </property>
  <property fmtid="{D5CDD505-2E9C-101B-9397-08002B2CF9AE}" pid="5" name="ScreenSize">
    <vt:i4>1</vt:i4>
  </property>
  <property fmtid="{D5CDD505-2E9C-101B-9397-08002B2CF9AE}" pid="6" name="ScreenUsage">
    <vt:i4>2</vt:i4>
  </property>
  <property fmtid="{D5CDD505-2E9C-101B-9397-08002B2CF9AE}" pid="7" name="MailAddress">
    <vt:lpwstr>kywwp@igc.org</vt:lpwstr>
  </property>
  <property fmtid="{D5CDD505-2E9C-101B-9397-08002B2CF9AE}" pid="8" name="HomePage">
    <vt:lpwstr>http://water.nr.state.ky.us/watch/</vt:lpwstr>
  </property>
  <property fmtid="{D5CDD505-2E9C-101B-9397-08002B2CF9AE}" pid="9" name="Other">
    <vt:lpwstr>This is a draft presentation for review by Watershed Watch instructors.  When commenting, please indicate the slide number</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true</vt:bool>
  </property>
  <property fmtid="{D5CDD505-2E9C-101B-9397-08002B2CF9AE}" pid="20" name="NavBtnPos">
    <vt:i4>3</vt:i4>
  </property>
  <property fmtid="{D5CDD505-2E9C-101B-9397-08002B2CF9AE}" pid="21" name="OutputDir">
    <vt:lpwstr>F:\wwwroot\watch\workshops</vt:lpwstr>
  </property>
</Properties>
</file>